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27"/>
  </p:notesMasterIdLst>
  <p:sldIdLst>
    <p:sldId id="296" r:id="rId2"/>
    <p:sldId id="314" r:id="rId3"/>
    <p:sldId id="297" r:id="rId4"/>
    <p:sldId id="258" r:id="rId5"/>
    <p:sldId id="298" r:id="rId6"/>
    <p:sldId id="264" r:id="rId7"/>
    <p:sldId id="265" r:id="rId8"/>
    <p:sldId id="262" r:id="rId9"/>
    <p:sldId id="299" r:id="rId10"/>
    <p:sldId id="272" r:id="rId11"/>
    <p:sldId id="266" r:id="rId12"/>
    <p:sldId id="313" r:id="rId13"/>
    <p:sldId id="290" r:id="rId14"/>
    <p:sldId id="318" r:id="rId15"/>
    <p:sldId id="319" r:id="rId16"/>
    <p:sldId id="306" r:id="rId17"/>
    <p:sldId id="308" r:id="rId18"/>
    <p:sldId id="315" r:id="rId19"/>
    <p:sldId id="317" r:id="rId20"/>
    <p:sldId id="312" r:id="rId21"/>
    <p:sldId id="310" r:id="rId22"/>
    <p:sldId id="292" r:id="rId23"/>
    <p:sldId id="295" r:id="rId24"/>
    <p:sldId id="300" r:id="rId25"/>
    <p:sldId id="316"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58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30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5D20E9-FA8D-45C2-AFEB-035242A5DAD9}" type="datetimeFigureOut">
              <a:rPr lang="en-US" smtClean="0"/>
              <a:pPr/>
              <a:t>10/24/2010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D81E89-DF0A-430F-9029-24828BD4127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842A28-9FB2-4A15-A1F2-19040C71540F}" type="slidenum">
              <a:rPr lang="en-US"/>
              <a:pPr/>
              <a:t>3</a:t>
            </a:fld>
            <a:endParaRPr lang="en-US"/>
          </a:p>
        </p:txBody>
      </p:sp>
      <p:sp>
        <p:nvSpPr>
          <p:cNvPr id="36866" name="Rectangle 2"/>
          <p:cNvSpPr>
            <a:spLocks noGrp="1" noRot="1" noChangeAspect="1" noChangeArrowheads="1" noTextEdit="1"/>
          </p:cNvSpPr>
          <p:nvPr>
            <p:ph type="sldImg"/>
          </p:nvPr>
        </p:nvSpPr>
        <p:spPr>
          <a:xfrm>
            <a:off x="1143000" y="685800"/>
            <a:ext cx="4573588" cy="3429000"/>
          </a:xfrm>
          <a:ln/>
        </p:spPr>
      </p:sp>
      <p:sp>
        <p:nvSpPr>
          <p:cNvPr id="36867" name="Rectangle 3"/>
          <p:cNvSpPr>
            <a:spLocks noGrp="1" noChangeArrowheads="1"/>
          </p:cNvSpPr>
          <p:nvPr>
            <p:ph type="body" idx="1"/>
          </p:nvPr>
        </p:nvSpPr>
        <p:spPr>
          <a:xfrm>
            <a:off x="1143000" y="4648200"/>
            <a:ext cx="4648200" cy="3657600"/>
          </a:xfrm>
        </p:spPr>
        <p:txBody>
          <a:bodyPr/>
          <a:lstStyle/>
          <a:p>
            <a:r>
              <a:rPr lang="en-US" sz="1000" i="1"/>
              <a:t>The national initiative is called the Integrated Ocean Observing System (IOOS).  It is a component of the international effort to create a world-wide ocean network called the Global Ocean Observing System (GOOS). Ocean.US was created by the National Oceanographic Partnership Program to coordinate the development of IOOS.</a:t>
            </a:r>
            <a:r>
              <a:rPr lang="en-US" sz="1000"/>
              <a:t> </a:t>
            </a:r>
            <a:endParaRPr lang="en-US" sz="1000" i="1"/>
          </a:p>
          <a:p>
            <a:r>
              <a:rPr lang="en-US" sz="1000" i="1"/>
              <a:t> </a:t>
            </a:r>
          </a:p>
          <a:p>
            <a:r>
              <a:rPr lang="en-US" sz="1000" i="1"/>
              <a:t>IOOS includes a major coastal component – Coastal Ocean Observing Systems (COOS) and calls for establishing a series of regional associations for coastal ocean observing systems.</a:t>
            </a:r>
          </a:p>
          <a:p>
            <a:endParaRPr lang="en-US" sz="1000" i="1"/>
          </a:p>
          <a:p>
            <a:r>
              <a:rPr lang="en-US" sz="1000" i="1"/>
              <a:t>These regional associations are charged with integrating the various ocean observing efforts that are already underway within each region, as well as planning for expanding these systems as needed. These efforts seek to address many of the issues discussed earlier including how to fill gaps in the observation networks and how to address overlaps in the current systems.</a:t>
            </a:r>
          </a:p>
          <a:p>
            <a:endParaRPr lang="en-US" sz="1000" i="1"/>
          </a:p>
          <a:p>
            <a:r>
              <a:rPr lang="en-US" sz="1000" i="1"/>
              <a:t>The regional efforts are also incorporating end-users into the implementation process and building data delivery systems that can better meet the needs of coastal user communities.</a:t>
            </a:r>
          </a:p>
          <a:p>
            <a:endParaRPr lang="en-US" sz="1000" i="1"/>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29D88F-851D-406C-B986-2DC5DBABC9FA}" type="slidenum">
              <a:rPr lang="en-US"/>
              <a:pPr/>
              <a:t>23</a:t>
            </a:fld>
            <a:endParaRPr lang="en-US"/>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B3BF686-7E64-4614-AB07-67C3825B2343}" type="slidenum">
              <a:rPr lang="en-US"/>
              <a:pPr/>
              <a:t>24</a:t>
            </a:fld>
            <a:endParaRPr lang="en-US"/>
          </a:p>
        </p:txBody>
      </p:sp>
      <p:sp>
        <p:nvSpPr>
          <p:cNvPr id="199682" name="Rectangle 2"/>
          <p:cNvSpPr>
            <a:spLocks noGrp="1" noRot="1" noChangeAspect="1" noChangeArrowheads="1" noTextEdit="1"/>
          </p:cNvSpPr>
          <p:nvPr>
            <p:ph type="sldImg"/>
          </p:nvPr>
        </p:nvSpPr>
        <p:spPr>
          <a:ln/>
        </p:spPr>
      </p:sp>
      <p:sp>
        <p:nvSpPr>
          <p:cNvPr id="199683" name="Rectangle 3"/>
          <p:cNvSpPr>
            <a:spLocks noGrp="1" noChangeArrowheads="1"/>
          </p:cNvSpPr>
          <p:nvPr>
            <p:ph type="body" idx="1"/>
          </p:nvPr>
        </p:nvSpPr>
        <p:spPr/>
        <p:txBody>
          <a:bodyPr/>
          <a:lstStyle/>
          <a:p>
            <a:r>
              <a:rPr lang="en-US"/>
              <a:t>Hybrid Coordinate Ocean Model; WFS Regional Ocean Model System; WFS Finite Volume Coastal Ocean Model</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62A231F7-F2AC-469B-B6D5-D133E7D7D71E}" type="slidenum">
              <a:rPr lang="en-US"/>
              <a:pPr/>
              <a:t>5</a:t>
            </a:fld>
            <a:endParaRPr lang="en-US"/>
          </a:p>
        </p:txBody>
      </p:sp>
      <p:sp>
        <p:nvSpPr>
          <p:cNvPr id="18739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defTabSz="457200"/>
            <a:fld id="{7A0AF0AA-BB42-418D-BA9A-FBE5A8F8B26E}" type="slidenum">
              <a:rPr lang="en-US" sz="1200">
                <a:latin typeface="Calibri" pitchFamily="34" charset="0"/>
                <a:ea typeface="ＭＳ Ｐゴシック" pitchFamily="89" charset="-128"/>
              </a:rPr>
              <a:pPr algn="r" defTabSz="457200"/>
              <a:t>5</a:t>
            </a:fld>
            <a:endParaRPr lang="en-US" sz="1200">
              <a:latin typeface="Calibri" pitchFamily="34" charset="0"/>
              <a:ea typeface="ＭＳ Ｐゴシック" pitchFamily="89" charset="-128"/>
            </a:endParaRPr>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defTabSz="457200">
              <a:spcBef>
                <a:spcPct val="0"/>
              </a:spcBef>
            </a:pPr>
            <a:r>
              <a:rPr lang="en-US"/>
              <a:t>Mention for computer-based activities-will be pulling data from a variety of sites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6A9207-55D9-4799-B44C-E58E8BAD1ADD}" type="slidenum">
              <a:rPr lang="en-US"/>
              <a:pPr/>
              <a:t>6</a:t>
            </a:fld>
            <a:endParaRPr lang="en-US"/>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p:txBody>
          <a:bodyPr/>
          <a:lstStyle/>
          <a:p>
            <a:r>
              <a:rPr lang="en-US" dirty="0" smtClean="0"/>
              <a:t>This</a:t>
            </a:r>
            <a:r>
              <a:rPr lang="en-US" baseline="0" dirty="0" smtClean="0"/>
              <a:t> is the reason the foundation of the program is built on physical oceanographic and meteorological information.</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D2A625-4791-49D1-B38B-2D250375BD9F}" type="slidenum">
              <a:rPr lang="en-US"/>
              <a:pPr/>
              <a:t>7</a:t>
            </a:fld>
            <a:endParaRPr lang="en-US"/>
          </a:p>
        </p:txBody>
      </p:sp>
      <p:sp>
        <p:nvSpPr>
          <p:cNvPr id="142338" name="Rectangle 2"/>
          <p:cNvSpPr>
            <a:spLocks noGrp="1" noRot="1" noChangeAspect="1" noChangeArrowheads="1" noTextEdit="1"/>
          </p:cNvSpPr>
          <p:nvPr>
            <p:ph type="sldImg"/>
          </p:nvPr>
        </p:nvSpPr>
        <p:spPr>
          <a:xfrm>
            <a:off x="1143000" y="685800"/>
            <a:ext cx="4573588" cy="3429000"/>
          </a:xfrm>
          <a:ln/>
        </p:spPr>
      </p:sp>
      <p:sp>
        <p:nvSpPr>
          <p:cNvPr id="142339" name="Rectangle 3"/>
          <p:cNvSpPr>
            <a:spLocks noGrp="1" noChangeArrowheads="1"/>
          </p:cNvSpPr>
          <p:nvPr>
            <p:ph type="body" idx="1"/>
          </p:nvPr>
        </p:nvSpPr>
        <p:spPr>
          <a:xfrm>
            <a:off x="1143000" y="4572000"/>
            <a:ext cx="4724400" cy="3733800"/>
          </a:xfrm>
        </p:spPr>
        <p:txBody>
          <a:bodyPr/>
          <a:lstStyle/>
          <a:p>
            <a:r>
              <a:rPr lang="en-US" sz="1000" i="1"/>
              <a:t>A wide range of ocean condition variables can be measured using different types of sensors on the observation platforms.   The examples shown here represent a fraction of the potential observation variables.  The key to developing successful and sustainable coastal ocean observation systems is to implement the most appropriate and cost-effective combinations of platforms and sensors to meet critical user needs.</a:t>
            </a:r>
          </a:p>
          <a:p>
            <a:endParaRPr lang="en-US" sz="1000" i="1"/>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5C13F1-FAA2-4C5D-977B-9A37EB593ABC}" type="slidenum">
              <a:rPr lang="en-US"/>
              <a:pPr/>
              <a:t>8</a:t>
            </a:fld>
            <a:endParaRPr lang="en-US"/>
          </a:p>
        </p:txBody>
      </p:sp>
      <p:sp>
        <p:nvSpPr>
          <p:cNvPr id="139266" name="Rectangle 2"/>
          <p:cNvSpPr>
            <a:spLocks noGrp="1" noRot="1" noChangeAspect="1" noChangeArrowheads="1" noTextEdit="1"/>
          </p:cNvSpPr>
          <p:nvPr>
            <p:ph type="sldImg"/>
          </p:nvPr>
        </p:nvSpPr>
        <p:spPr>
          <a:xfrm>
            <a:off x="1143000" y="685800"/>
            <a:ext cx="4573588" cy="3429000"/>
          </a:xfrm>
          <a:ln/>
        </p:spPr>
      </p:sp>
      <p:sp>
        <p:nvSpPr>
          <p:cNvPr id="139267" name="Rectangle 3"/>
          <p:cNvSpPr>
            <a:spLocks noGrp="1" noChangeArrowheads="1"/>
          </p:cNvSpPr>
          <p:nvPr>
            <p:ph type="body" idx="1"/>
          </p:nvPr>
        </p:nvSpPr>
        <p:spPr>
          <a:xfrm>
            <a:off x="1143000" y="4572000"/>
            <a:ext cx="4724400" cy="3733800"/>
          </a:xfrm>
        </p:spPr>
        <p:txBody>
          <a:bodyPr/>
          <a:lstStyle/>
          <a:p>
            <a:r>
              <a:rPr lang="en-US" sz="1000" i="1"/>
              <a:t>The platforms used for collection of the observation data are diverse.  They include but are not limited to: fixed platforms, buoys;  research and survey vessels; remote sensing from satellites and aircraft; and remote sensing from land, such as radar.  Combined, these data can provide observations at varying spatial and temporal resolutions.  This diversity provides opportunities for meeting many different end-user requirements.</a:t>
            </a:r>
          </a:p>
          <a:p>
            <a:endParaRPr lang="en-US" sz="1000" i="1"/>
          </a:p>
          <a:p>
            <a:endParaRPr lang="en-US" sz="1000" i="1"/>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5DDEB9-9E61-4FA8-8598-457261E006A5}" type="slidenum">
              <a:rPr lang="en-US"/>
              <a:pPr/>
              <a:t>9</a:t>
            </a:fld>
            <a:endParaRPr lang="en-US"/>
          </a:p>
        </p:txBody>
      </p:sp>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p:txBody>
          <a:bodyPr/>
          <a:lstStyle/>
          <a:p>
            <a:r>
              <a:rPr lang="en-US"/>
              <a:t>ASIMET Air-Sea Interface meteorology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FF488D-547E-4A7F-8B1E-9DD33AA8B559}" type="slidenum">
              <a:rPr lang="en-US"/>
              <a:pPr/>
              <a:t>10</a:t>
            </a:fld>
            <a:endParaRPr lang="en-US"/>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r>
              <a:rPr lang="en-US" dirty="0" smtClean="0"/>
              <a:t>Scientists</a:t>
            </a:r>
            <a:r>
              <a:rPr lang="en-US" baseline="0" dirty="0" smtClean="0"/>
              <a:t> used to study individual species.  The current practice is to gain an ecosystem perspective-identifying how organisms interact with the environment on different temporal and spatial scales.</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7A0C3D-CA56-4D54-9E73-368187C472A1}" type="slidenum">
              <a:rPr lang="en-US"/>
              <a:pPr/>
              <a:t>11</a:t>
            </a:fld>
            <a:endParaRPr lang="en-US"/>
          </a:p>
        </p:txBody>
      </p:sp>
      <p:sp>
        <p:nvSpPr>
          <p:cNvPr id="144386" name="Rectangle 2"/>
          <p:cNvSpPr>
            <a:spLocks noGrp="1" noRot="1" noChangeAspect="1" noChangeArrowheads="1" noTextEdit="1"/>
          </p:cNvSpPr>
          <p:nvPr>
            <p:ph type="sldImg"/>
          </p:nvPr>
        </p:nvSpPr>
        <p:spPr>
          <a:xfrm>
            <a:off x="1143000" y="685800"/>
            <a:ext cx="4573588" cy="3429000"/>
          </a:xfrm>
          <a:ln/>
        </p:spPr>
      </p:sp>
      <p:sp>
        <p:nvSpPr>
          <p:cNvPr id="144387" name="Rectangle 3"/>
          <p:cNvSpPr>
            <a:spLocks noGrp="1" noChangeArrowheads="1"/>
          </p:cNvSpPr>
          <p:nvPr>
            <p:ph type="body" idx="1"/>
          </p:nvPr>
        </p:nvSpPr>
        <p:spPr>
          <a:xfrm>
            <a:off x="1219200" y="4572000"/>
            <a:ext cx="4572000" cy="3430588"/>
          </a:xfrm>
        </p:spPr>
        <p:txBody>
          <a:bodyPr/>
          <a:lstStyle/>
          <a:p>
            <a:pPr>
              <a:lnSpc>
                <a:spcPct val="90000"/>
              </a:lnSpc>
            </a:pPr>
            <a:endParaRPr lang="en-US" sz="1000" i="1" dirty="0"/>
          </a:p>
          <a:p>
            <a:pPr>
              <a:lnSpc>
                <a:spcPct val="90000"/>
              </a:lnSpc>
            </a:pPr>
            <a:r>
              <a:rPr lang="en-US" sz="1000" i="1" dirty="0"/>
              <a:t>Hurricane evacuations are based on impacts from potential storm surge and cost approximately $1 million per mile. Predications using expert models coupled with real-time observations can significantly improve the accuracy and timeliness of forecasts to be used in making evacuation decisions.</a:t>
            </a:r>
          </a:p>
          <a:p>
            <a:pPr>
              <a:lnSpc>
                <a:spcPct val="90000"/>
              </a:lnSpc>
            </a:pPr>
            <a:endParaRPr lang="en-US" sz="1000" i="1" dirty="0"/>
          </a:p>
          <a:p>
            <a:pPr>
              <a:lnSpc>
                <a:spcPct val="90000"/>
              </a:lnSpc>
            </a:pPr>
            <a:r>
              <a:rPr lang="en-US" sz="1000" i="1" dirty="0"/>
              <a:t>Oil spill response and recovery efforts are highly dependent on ocean conditions, forecasts and potential impacts.  Trajectories are projected through models applied to real-time observations and are used in efforts to contain oil spills as well as to mobilize the necessary resources in response to oil spill impacts. </a:t>
            </a:r>
          </a:p>
          <a:p>
            <a:pPr>
              <a:lnSpc>
                <a:spcPct val="90000"/>
              </a:lnSpc>
            </a:pPr>
            <a:endParaRPr lang="en-US" sz="1000" i="1" dirty="0"/>
          </a:p>
          <a:p>
            <a:pPr>
              <a:lnSpc>
                <a:spcPct val="90000"/>
              </a:lnSpc>
            </a:pPr>
            <a:r>
              <a:rPr lang="en-US" sz="1000" i="1" dirty="0"/>
              <a:t>The safe and efficient operations of ships in busy ports and harbors is highly dependent on accurate coastal ocean information.  Models utilize combined information about water levels, winds, waves, and currents to provide forecasts that are critical to safe marine operations by harbor pilots and others.</a:t>
            </a:r>
          </a:p>
          <a:p>
            <a:pPr>
              <a:lnSpc>
                <a:spcPct val="90000"/>
              </a:lnSpc>
            </a:pPr>
            <a:endParaRPr lang="en-US" sz="1000" i="1" dirty="0"/>
          </a:p>
          <a:p>
            <a:pPr>
              <a:lnSpc>
                <a:spcPct val="90000"/>
              </a:lnSpc>
            </a:pPr>
            <a:r>
              <a:rPr lang="en-US" sz="1000" i="1" dirty="0"/>
              <a:t>We currently utilize ocean models to meet a variety of user needs.  In the future, better observation coverage, more consistent long-term observation data, and new ocean models will combine to greatly expand the possible uses.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p:txBody>
          <a:bodyPr/>
          <a:lstStyle/>
          <a:p>
            <a:r>
              <a:rPr lang="en-US"/>
              <a:t>Workshops attract many-K-gray-not just classroom teachers.  Need for pre-service teacher training...a lot of bang for the buck!</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32A9F9B8-DD24-4E39-9E42-83F950A3FCA8}" type="datetimeFigureOut">
              <a:rPr lang="en-US" smtClean="0"/>
              <a:pPr/>
              <a:t>10/24/2010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F678680C-B7DD-4808-A02C-E3D15C964E4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2A9F9B8-DD24-4E39-9E42-83F950A3FCA8}" type="datetimeFigureOut">
              <a:rPr lang="en-US" smtClean="0"/>
              <a:pPr/>
              <a:t>10/24/2010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78680C-B7DD-4808-A02C-E3D15C964E4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2A9F9B8-DD24-4E39-9E42-83F950A3FCA8}" type="datetimeFigureOut">
              <a:rPr lang="en-US" smtClean="0"/>
              <a:pPr/>
              <a:t>10/24/2010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78680C-B7DD-4808-A02C-E3D15C964E4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CF2F3DE4-7644-4D77-9F94-3827C350ECA4}"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34F82CE9-438F-468B-94FA-F3551812571C}"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2A9F9B8-DD24-4E39-9E42-83F950A3FCA8}" type="datetimeFigureOut">
              <a:rPr lang="en-US" smtClean="0"/>
              <a:pPr/>
              <a:t>10/24/2010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78680C-B7DD-4808-A02C-E3D15C964E4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2A9F9B8-DD24-4E39-9E42-83F950A3FCA8}" type="datetimeFigureOut">
              <a:rPr lang="en-US" smtClean="0"/>
              <a:pPr/>
              <a:t>10/24/2010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78680C-B7DD-4808-A02C-E3D15C964E4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2A9F9B8-DD24-4E39-9E42-83F950A3FCA8}" type="datetimeFigureOut">
              <a:rPr lang="en-US" smtClean="0"/>
              <a:pPr/>
              <a:t>10/24/2010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78680C-B7DD-4808-A02C-E3D15C964E4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2A9F9B8-DD24-4E39-9E42-83F950A3FCA8}" type="datetimeFigureOut">
              <a:rPr lang="en-US" smtClean="0"/>
              <a:pPr/>
              <a:t>10/24/2010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78680C-B7DD-4808-A02C-E3D15C964E4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2A9F9B8-DD24-4E39-9E42-83F950A3FCA8}" type="datetimeFigureOut">
              <a:rPr lang="en-US" smtClean="0"/>
              <a:pPr/>
              <a:t>10/24/2010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78680C-B7DD-4808-A02C-E3D15C964E4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A9F9B8-DD24-4E39-9E42-83F950A3FCA8}" type="datetimeFigureOut">
              <a:rPr lang="en-US" smtClean="0"/>
              <a:pPr/>
              <a:t>10/24/2010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78680C-B7DD-4808-A02C-E3D15C964E4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2A9F9B8-DD24-4E39-9E42-83F950A3FCA8}" type="datetimeFigureOut">
              <a:rPr lang="en-US" smtClean="0"/>
              <a:pPr/>
              <a:t>10/24/2010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78680C-B7DD-4808-A02C-E3D15C964E4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2A9F9B8-DD24-4E39-9E42-83F950A3FCA8}" type="datetimeFigureOut">
              <a:rPr lang="en-US" smtClean="0"/>
              <a:pPr/>
              <a:t>10/24/2010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F678680C-B7DD-4808-A02C-E3D15C964E43}"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2A9F9B8-DD24-4E39-9E42-83F950A3FCA8}" type="datetimeFigureOut">
              <a:rPr lang="en-US" smtClean="0"/>
              <a:pPr/>
              <a:t>10/24/2010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678680C-B7DD-4808-A02C-E3D15C964E43}"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hyperlink" Target="http://www.nhc.noaa.gov/prelims/2004ivan2.gif" TargetMode="Externa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hyperlink" Target="http://www.nhc.noaa.gov/prelims/2004ivan3.gif"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woodshole.er.usgs.gov/project-pages/cvi/imagery/largenat.jpg" TargetMode="Externa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hyperlink" Target="http://www.usnfra.org/documents/03.10_RCBooklet_lo-res.pdf"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90" name="Text Box 14"/>
          <p:cNvSpPr txBox="1">
            <a:spLocks noChangeArrowheads="1"/>
          </p:cNvSpPr>
          <p:nvPr/>
        </p:nvSpPr>
        <p:spPr bwMode="auto">
          <a:xfrm>
            <a:off x="1182688" y="655638"/>
            <a:ext cx="6284912" cy="1096962"/>
          </a:xfrm>
          <a:prstGeom prst="rect">
            <a:avLst/>
          </a:prstGeom>
          <a:noFill/>
          <a:ln w="9525" algn="ctr">
            <a:noFill/>
            <a:miter lim="800000"/>
            <a:headEnd/>
            <a:tailEnd/>
          </a:ln>
          <a:effectLst/>
        </p:spPr>
        <p:txBody>
          <a:bodyPr wrap="none">
            <a:spAutoFit/>
          </a:bodyPr>
          <a:lstStyle/>
          <a:p>
            <a:r>
              <a:rPr lang="en-US" sz="2400"/>
              <a:t>Select the environmentally correct statement </a:t>
            </a:r>
          </a:p>
          <a:p>
            <a:r>
              <a:rPr lang="en-US" sz="2400"/>
              <a:t>about the Earth’s atmosphere</a:t>
            </a:r>
          </a:p>
          <a:p>
            <a:endParaRPr lang="en-US"/>
          </a:p>
        </p:txBody>
      </p:sp>
      <p:sp>
        <p:nvSpPr>
          <p:cNvPr id="203792" name="Text Box 16"/>
          <p:cNvSpPr txBox="1">
            <a:spLocks noChangeArrowheads="1"/>
          </p:cNvSpPr>
          <p:nvPr/>
        </p:nvSpPr>
        <p:spPr bwMode="auto">
          <a:xfrm>
            <a:off x="1219200" y="4419600"/>
            <a:ext cx="7118350" cy="915988"/>
          </a:xfrm>
          <a:prstGeom prst="rect">
            <a:avLst/>
          </a:prstGeom>
          <a:noFill/>
          <a:ln w="9525" algn="ctr">
            <a:noFill/>
            <a:miter lim="800000"/>
            <a:headEnd/>
            <a:tailEnd/>
          </a:ln>
          <a:effectLst/>
        </p:spPr>
        <p:txBody>
          <a:bodyPr wrap="none">
            <a:spAutoFit/>
          </a:bodyPr>
          <a:lstStyle/>
          <a:p>
            <a:pPr marL="342900" indent="-342900" algn="l">
              <a:buFontTx/>
              <a:buAutoNum type="alphaLcParenR"/>
            </a:pPr>
            <a:r>
              <a:rPr lang="en-US"/>
              <a:t>Greenhouse gases from automobiles are causing global warming</a:t>
            </a:r>
          </a:p>
          <a:p>
            <a:pPr marL="342900" indent="-342900" algn="l">
              <a:buFontTx/>
              <a:buAutoNum type="alphaLcParenR"/>
            </a:pPr>
            <a:r>
              <a:rPr lang="en-US"/>
              <a:t>Airborne dust from volcanic explosions is causing global cooling</a:t>
            </a:r>
          </a:p>
          <a:p>
            <a:pPr marL="342900" indent="-342900" algn="l">
              <a:buFontTx/>
              <a:buAutoNum type="alphaLcParenR"/>
            </a:pPr>
            <a:r>
              <a:rPr lang="en-US"/>
              <a:t>The contradiction of “a” and “b” is causing global confusion</a:t>
            </a:r>
          </a:p>
        </p:txBody>
      </p:sp>
      <p:sp>
        <p:nvSpPr>
          <p:cNvPr id="203793" name="Text Box 17"/>
          <p:cNvSpPr txBox="1">
            <a:spLocks noChangeArrowheads="1"/>
          </p:cNvSpPr>
          <p:nvPr/>
        </p:nvSpPr>
        <p:spPr bwMode="auto">
          <a:xfrm>
            <a:off x="4813300" y="6324600"/>
            <a:ext cx="4133850" cy="366713"/>
          </a:xfrm>
          <a:prstGeom prst="rect">
            <a:avLst/>
          </a:prstGeom>
          <a:noFill/>
          <a:ln w="9525" algn="ctr">
            <a:noFill/>
            <a:miter lim="800000"/>
            <a:headEnd/>
            <a:tailEnd/>
          </a:ln>
          <a:effectLst/>
        </p:spPr>
        <p:txBody>
          <a:bodyPr wrap="none">
            <a:spAutoFit/>
          </a:bodyPr>
          <a:lstStyle/>
          <a:p>
            <a:r>
              <a:rPr lang="en-US"/>
              <a:t>Modified from GrinningPlanet Cartoons</a:t>
            </a:r>
          </a:p>
        </p:txBody>
      </p:sp>
      <p:pic>
        <p:nvPicPr>
          <p:cNvPr id="203797" name="Picture 21" descr="u17555916"/>
          <p:cNvPicPr>
            <a:picLocks noChangeAspect="1" noChangeArrowheads="1"/>
          </p:cNvPicPr>
          <p:nvPr/>
        </p:nvPicPr>
        <p:blipFill>
          <a:blip r:embed="rId2" cstate="print"/>
          <a:srcRect/>
          <a:stretch>
            <a:fillRect/>
          </a:stretch>
        </p:blipFill>
        <p:spPr bwMode="auto">
          <a:xfrm>
            <a:off x="3657600" y="1814513"/>
            <a:ext cx="5105400" cy="2071687"/>
          </a:xfrm>
          <a:prstGeom prst="rect">
            <a:avLst/>
          </a:prstGeom>
          <a:noFill/>
        </p:spPr>
      </p:pic>
      <p:pic>
        <p:nvPicPr>
          <p:cNvPr id="203798" name="Picture 22" descr="k0809970"/>
          <p:cNvPicPr>
            <a:picLocks noChangeAspect="1" noChangeArrowheads="1"/>
          </p:cNvPicPr>
          <p:nvPr/>
        </p:nvPicPr>
        <p:blipFill>
          <a:blip r:embed="rId3" cstate="print"/>
          <a:srcRect/>
          <a:stretch>
            <a:fillRect/>
          </a:stretch>
        </p:blipFill>
        <p:spPr bwMode="auto">
          <a:xfrm>
            <a:off x="990600" y="1893888"/>
            <a:ext cx="2971800" cy="2220912"/>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447800" y="762000"/>
            <a:ext cx="6934200" cy="6096000"/>
            <a:chOff x="720" y="0"/>
            <a:chExt cx="4128" cy="4320"/>
          </a:xfrm>
        </p:grpSpPr>
        <p:pic>
          <p:nvPicPr>
            <p:cNvPr id="90115" name="Picture 3" descr="EBM Data Layers"/>
            <p:cNvPicPr>
              <a:picLocks noChangeAspect="1" noChangeArrowheads="1"/>
            </p:cNvPicPr>
            <p:nvPr/>
          </p:nvPicPr>
          <p:blipFill>
            <a:blip r:embed="rId3" cstate="print"/>
            <a:srcRect/>
            <a:stretch>
              <a:fillRect/>
            </a:stretch>
          </p:blipFill>
          <p:spPr bwMode="auto">
            <a:xfrm>
              <a:off x="853" y="0"/>
              <a:ext cx="3908" cy="4320"/>
            </a:xfrm>
            <a:prstGeom prst="rect">
              <a:avLst/>
            </a:prstGeom>
            <a:noFill/>
            <a:ln/>
            <a:effectLst/>
          </p:spPr>
        </p:pic>
        <p:sp>
          <p:nvSpPr>
            <p:cNvPr id="90116" name="Rectangle 4"/>
            <p:cNvSpPr>
              <a:spLocks noChangeArrowheads="1"/>
            </p:cNvSpPr>
            <p:nvPr/>
          </p:nvSpPr>
          <p:spPr bwMode="auto">
            <a:xfrm>
              <a:off x="4656" y="0"/>
              <a:ext cx="192" cy="4320"/>
            </a:xfrm>
            <a:prstGeom prst="rect">
              <a:avLst/>
            </a:prstGeom>
            <a:solidFill>
              <a:schemeClr val="bg1"/>
            </a:solidFill>
            <a:ln w="9525">
              <a:solidFill>
                <a:schemeClr val="bg1"/>
              </a:solidFill>
              <a:miter lim="800000"/>
              <a:headEnd/>
              <a:tailEnd/>
            </a:ln>
            <a:effectLst/>
          </p:spPr>
          <p:txBody>
            <a:bodyPr wrap="none" anchor="ctr"/>
            <a:lstStyle/>
            <a:p>
              <a:endParaRPr lang="en-US"/>
            </a:p>
          </p:txBody>
        </p:sp>
        <p:sp>
          <p:nvSpPr>
            <p:cNvPr id="90117" name="Rectangle 5"/>
            <p:cNvSpPr>
              <a:spLocks noChangeArrowheads="1"/>
            </p:cNvSpPr>
            <p:nvPr/>
          </p:nvSpPr>
          <p:spPr bwMode="auto">
            <a:xfrm>
              <a:off x="720" y="0"/>
              <a:ext cx="192" cy="4320"/>
            </a:xfrm>
            <a:prstGeom prst="rect">
              <a:avLst/>
            </a:prstGeom>
            <a:solidFill>
              <a:schemeClr val="bg1"/>
            </a:solidFill>
            <a:ln w="9525">
              <a:solidFill>
                <a:schemeClr val="bg1"/>
              </a:solidFill>
              <a:miter lim="800000"/>
              <a:headEnd/>
              <a:tailEnd/>
            </a:ln>
            <a:effectLst/>
          </p:spPr>
          <p:txBody>
            <a:bodyPr wrap="none" anchor="ctr"/>
            <a:lstStyle/>
            <a:p>
              <a:endParaRPr lang="en-US"/>
            </a:p>
          </p:txBody>
        </p:sp>
      </p:grpSp>
      <p:sp>
        <p:nvSpPr>
          <p:cNvPr id="90118" name="Rectangle 6"/>
          <p:cNvSpPr>
            <a:spLocks noChangeArrowheads="1"/>
          </p:cNvSpPr>
          <p:nvPr/>
        </p:nvSpPr>
        <p:spPr bwMode="auto">
          <a:xfrm>
            <a:off x="1371600" y="6019800"/>
            <a:ext cx="1676400" cy="685800"/>
          </a:xfrm>
          <a:prstGeom prst="rect">
            <a:avLst/>
          </a:prstGeom>
          <a:solidFill>
            <a:schemeClr val="bg1"/>
          </a:solidFill>
          <a:ln w="9525">
            <a:solidFill>
              <a:schemeClr val="bg1"/>
            </a:solidFill>
            <a:miter lim="800000"/>
            <a:headEnd/>
            <a:tailEn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927100" y="-90488"/>
            <a:ext cx="7302500" cy="1157288"/>
          </a:xfrm>
        </p:spPr>
        <p:txBody>
          <a:bodyPr/>
          <a:lstStyle/>
          <a:p>
            <a:pPr algn="ctr" defTabSz="1014413"/>
            <a:r>
              <a:rPr lang="en-US" sz="3200" dirty="0" smtClean="0"/>
              <a:t>Value to Society</a:t>
            </a:r>
            <a:endParaRPr lang="en-US" sz="3200" dirty="0"/>
          </a:p>
        </p:txBody>
      </p:sp>
      <p:sp>
        <p:nvSpPr>
          <p:cNvPr id="143363" name="Rectangle 3"/>
          <p:cNvSpPr>
            <a:spLocks noGrp="1" noChangeArrowheads="1"/>
          </p:cNvSpPr>
          <p:nvPr>
            <p:ph type="body" sz="half" idx="1"/>
          </p:nvPr>
        </p:nvSpPr>
        <p:spPr>
          <a:xfrm>
            <a:off x="152400" y="762000"/>
            <a:ext cx="6553200" cy="6400800"/>
          </a:xfrm>
        </p:spPr>
        <p:txBody>
          <a:bodyPr>
            <a:normAutofit fontScale="92500" lnSpcReduction="20000"/>
          </a:bodyPr>
          <a:lstStyle/>
          <a:p>
            <a:pPr marL="379413" indent="-379413" defTabSz="1014413">
              <a:buFontTx/>
              <a:buNone/>
            </a:pPr>
            <a:endParaRPr lang="en-US" sz="2400" dirty="0"/>
          </a:p>
          <a:p>
            <a:pPr marL="379413" indent="-379413" defTabSz="1014413"/>
            <a:r>
              <a:rPr lang="en-US" sz="2400" dirty="0" smtClean="0"/>
              <a:t>Tropical Storm Predictions</a:t>
            </a:r>
          </a:p>
          <a:p>
            <a:pPr marL="779463" lvl="1" indent="-379413" defTabSz="1014413"/>
            <a:r>
              <a:rPr lang="en-US" sz="2000" dirty="0" smtClean="0"/>
              <a:t>Hurricane intensity &amp; tracks ($1M/mile to evacuate!)</a:t>
            </a:r>
          </a:p>
          <a:p>
            <a:pPr marL="779463" lvl="1" indent="-379413" defTabSz="1014413"/>
            <a:r>
              <a:rPr lang="en-US" sz="2000" dirty="0" smtClean="0"/>
              <a:t>Storm surge </a:t>
            </a:r>
          </a:p>
          <a:p>
            <a:pPr marL="779463" lvl="1" indent="-379413" defTabSz="1014413">
              <a:buNone/>
            </a:pPr>
            <a:endParaRPr lang="en-US" sz="2400" i="1" dirty="0"/>
          </a:p>
          <a:p>
            <a:pPr marL="379413" indent="-379413" defTabSz="1014413"/>
            <a:r>
              <a:rPr lang="en-US" sz="2400" dirty="0"/>
              <a:t>Projecting an oil  spill </a:t>
            </a:r>
            <a:r>
              <a:rPr lang="en-US" sz="2400" dirty="0" smtClean="0"/>
              <a:t>trajectory</a:t>
            </a:r>
            <a:endParaRPr lang="en-US" sz="2400" i="1" dirty="0"/>
          </a:p>
          <a:p>
            <a:pPr marL="379413" indent="-379413" defTabSz="1014413"/>
            <a:endParaRPr lang="en-US" sz="2400" i="1" dirty="0"/>
          </a:p>
          <a:p>
            <a:pPr marL="379413" indent="-379413" defTabSz="1014413"/>
            <a:r>
              <a:rPr lang="en-US" sz="2400" dirty="0"/>
              <a:t>Forecasting harbor water </a:t>
            </a:r>
            <a:r>
              <a:rPr lang="en-US" sz="2400" dirty="0" smtClean="0"/>
              <a:t>levels</a:t>
            </a:r>
          </a:p>
          <a:p>
            <a:pPr marL="779463" lvl="1" indent="-379413" defTabSz="1014413"/>
            <a:r>
              <a:rPr lang="en-US" sz="2000" dirty="0" smtClean="0"/>
              <a:t>Climate change mitigation, spatial planning</a:t>
            </a:r>
          </a:p>
          <a:p>
            <a:pPr marL="779463" lvl="1" indent="-379413" defTabSz="1014413">
              <a:buNone/>
            </a:pPr>
            <a:endParaRPr lang="en-US" sz="2400" dirty="0"/>
          </a:p>
          <a:p>
            <a:pPr marL="379413" indent="-379413" defTabSz="1014413"/>
            <a:r>
              <a:rPr lang="en-US" sz="2400" dirty="0" smtClean="0"/>
              <a:t>Public Health</a:t>
            </a:r>
          </a:p>
          <a:p>
            <a:pPr marL="779463" lvl="1" indent="-379413" defTabSz="1014413"/>
            <a:r>
              <a:rPr lang="en-US" sz="2000" dirty="0" smtClean="0"/>
              <a:t>Diseases of marine organisms</a:t>
            </a:r>
          </a:p>
          <a:p>
            <a:pPr marL="779463" lvl="1" indent="-379413" defTabSz="1014413"/>
            <a:r>
              <a:rPr lang="en-US" sz="2000" dirty="0" smtClean="0"/>
              <a:t>Harmful algal blooms</a:t>
            </a:r>
          </a:p>
          <a:p>
            <a:pPr marL="779463" lvl="1" indent="-379413" defTabSz="1014413"/>
            <a:r>
              <a:rPr lang="en-US" sz="2000" dirty="0" smtClean="0"/>
              <a:t>Invasive species</a:t>
            </a:r>
          </a:p>
          <a:p>
            <a:pPr marL="779463" lvl="1" indent="-379413" defTabSz="1014413">
              <a:buNone/>
            </a:pPr>
            <a:endParaRPr lang="en-US" sz="1600" dirty="0" smtClean="0"/>
          </a:p>
          <a:p>
            <a:pPr marL="379413" indent="-379413" defTabSz="1014413"/>
            <a:r>
              <a:rPr lang="en-US" sz="2400" dirty="0" smtClean="0"/>
              <a:t>Safe and Efficient Marine Operations</a:t>
            </a:r>
          </a:p>
          <a:p>
            <a:pPr marL="779463" lvl="1" indent="-379413" defTabSz="1014413"/>
            <a:r>
              <a:rPr lang="en-US" sz="2000" dirty="0" smtClean="0"/>
              <a:t>Commercial transportation</a:t>
            </a:r>
          </a:p>
          <a:p>
            <a:pPr marL="779463" lvl="1" indent="-379413" defTabSz="1014413"/>
            <a:r>
              <a:rPr lang="en-US" sz="2000" dirty="0" smtClean="0"/>
              <a:t>Search and rescue</a:t>
            </a:r>
          </a:p>
          <a:p>
            <a:pPr marL="779463" lvl="1" indent="-379413" defTabSz="1014413"/>
            <a:r>
              <a:rPr lang="en-US" sz="2000" dirty="0" smtClean="0"/>
              <a:t>National security</a:t>
            </a:r>
            <a:endParaRPr lang="en-US" sz="2000" dirty="0"/>
          </a:p>
        </p:txBody>
      </p:sp>
      <p:pic>
        <p:nvPicPr>
          <p:cNvPr id="143365" name="Picture 5" descr="pagepic20"/>
          <p:cNvPicPr>
            <a:picLocks noGrp="1" noChangeAspect="1" noChangeArrowheads="1"/>
          </p:cNvPicPr>
          <p:nvPr>
            <p:ph sz="quarter" idx="2"/>
          </p:nvPr>
        </p:nvPicPr>
        <p:blipFill>
          <a:blip r:embed="rId3" cstate="print"/>
          <a:srcRect l="3526" t="3226" r="8302" b="6451"/>
          <a:stretch>
            <a:fillRect/>
          </a:stretch>
        </p:blipFill>
        <p:spPr>
          <a:xfrm>
            <a:off x="6400800" y="1730516"/>
            <a:ext cx="1371600" cy="1701091"/>
          </a:xfrm>
          <a:noFill/>
          <a:ln>
            <a:solidFill>
              <a:schemeClr val="tx1"/>
            </a:solidFill>
          </a:ln>
          <a:effectLst>
            <a:outerShdw dist="107763" dir="2700000" algn="ctr" rotWithShape="0">
              <a:srgbClr val="808080">
                <a:alpha val="50000"/>
              </a:srgbClr>
            </a:outerShdw>
          </a:effectLst>
        </p:spPr>
      </p:pic>
      <p:pic>
        <p:nvPicPr>
          <p:cNvPr id="14" name="Picture 4" descr="allegiance1"/>
          <p:cNvPicPr>
            <a:picLocks noGrp="1" noChangeAspect="1" noChangeArrowheads="1"/>
          </p:cNvPicPr>
          <p:nvPr>
            <p:ph sz="quarter" idx="3"/>
          </p:nvPr>
        </p:nvPicPr>
        <p:blipFill>
          <a:blip r:embed="rId4" cstate="print"/>
          <a:srcRect/>
          <a:stretch>
            <a:fillRect/>
          </a:stretch>
        </p:blipFill>
        <p:spPr>
          <a:xfrm>
            <a:off x="5791200" y="3505200"/>
            <a:ext cx="1600200" cy="1201928"/>
          </a:xfrm>
          <a:noFill/>
          <a:ln>
            <a:solidFill>
              <a:schemeClr val="tx1"/>
            </a:solidFill>
          </a:ln>
          <a:effectLst>
            <a:outerShdw dist="107763" dir="2700000" algn="ctr" rotWithShape="0">
              <a:srgbClr val="808080">
                <a:alpha val="50000"/>
              </a:srgbClr>
            </a:outerShdw>
          </a:effectLst>
        </p:spPr>
      </p:pic>
      <p:pic>
        <p:nvPicPr>
          <p:cNvPr id="143366" name="Picture 6" descr="corp2275"/>
          <p:cNvPicPr>
            <a:picLocks noChangeAspect="1" noChangeArrowheads="1"/>
          </p:cNvPicPr>
          <p:nvPr/>
        </p:nvPicPr>
        <p:blipFill>
          <a:blip r:embed="rId5" cstate="print"/>
          <a:srcRect/>
          <a:stretch>
            <a:fillRect/>
          </a:stretch>
        </p:blipFill>
        <p:spPr bwMode="auto">
          <a:xfrm>
            <a:off x="7772400" y="1573085"/>
            <a:ext cx="1219200" cy="1932115"/>
          </a:xfrm>
          <a:prstGeom prst="rect">
            <a:avLst/>
          </a:prstGeom>
          <a:noFill/>
          <a:ln w="12700">
            <a:solidFill>
              <a:srgbClr val="000000"/>
            </a:solidFill>
            <a:miter lim="800000"/>
            <a:headEnd/>
            <a:tailEnd/>
          </a:ln>
          <a:effectLst>
            <a:outerShdw dist="107763" dir="2700000" algn="ctr" rotWithShape="0">
              <a:srgbClr val="808080">
                <a:alpha val="50000"/>
              </a:srgbClr>
            </a:outerShdw>
          </a:effectLst>
        </p:spPr>
      </p:pic>
      <p:pic>
        <p:nvPicPr>
          <p:cNvPr id="19458" name="Picture 2" descr="C:\Documents and Settings\User\My Documents\My Pictures\GCOOS 2010 Inst mar mamm st\IMG_4128.jpg"/>
          <p:cNvPicPr>
            <a:picLocks noChangeAspect="1" noChangeArrowheads="1"/>
          </p:cNvPicPr>
          <p:nvPr/>
        </p:nvPicPr>
        <p:blipFill>
          <a:blip r:embed="rId6" cstate="print"/>
          <a:srcRect/>
          <a:stretch>
            <a:fillRect/>
          </a:stretch>
        </p:blipFill>
        <p:spPr bwMode="auto">
          <a:xfrm>
            <a:off x="7239000" y="3505200"/>
            <a:ext cx="1880179" cy="1409990"/>
          </a:xfrm>
          <a:prstGeom prst="rect">
            <a:avLst/>
          </a:prstGeom>
          <a:noFill/>
        </p:spPr>
      </p:pic>
      <p:pic>
        <p:nvPicPr>
          <p:cNvPr id="19460" name="Picture 4" descr="http://upload.wikimedia.org/wikipedia/commons/9/92/EVOSWEB_013_oiled_bird3.jpg"/>
          <p:cNvPicPr>
            <a:picLocks noChangeAspect="1" noChangeArrowheads="1"/>
          </p:cNvPicPr>
          <p:nvPr/>
        </p:nvPicPr>
        <p:blipFill>
          <a:blip r:embed="rId7" cstate="print"/>
          <a:srcRect/>
          <a:stretch>
            <a:fillRect/>
          </a:stretch>
        </p:blipFill>
        <p:spPr bwMode="auto">
          <a:xfrm>
            <a:off x="6705600" y="4800600"/>
            <a:ext cx="2057400" cy="1469948"/>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idx="4294967295"/>
          </p:nvPr>
        </p:nvSpPr>
        <p:spPr>
          <a:xfrm>
            <a:off x="1066800" y="-152400"/>
            <a:ext cx="8229600" cy="1371600"/>
          </a:xfrm>
        </p:spPr>
        <p:txBody>
          <a:bodyPr>
            <a:normAutofit/>
          </a:bodyPr>
          <a:lstStyle/>
          <a:p>
            <a:r>
              <a:rPr lang="en-US" sz="4000" dirty="0" smtClean="0"/>
              <a:t>GCOOS GPS Workshops</a:t>
            </a:r>
          </a:p>
        </p:txBody>
      </p:sp>
      <p:sp>
        <p:nvSpPr>
          <p:cNvPr id="69635" name="Rectangle 3"/>
          <p:cNvSpPr>
            <a:spLocks noGrp="1" noChangeArrowheads="1"/>
          </p:cNvSpPr>
          <p:nvPr>
            <p:ph type="body" idx="4294967295"/>
          </p:nvPr>
        </p:nvSpPr>
        <p:spPr>
          <a:xfrm>
            <a:off x="152400" y="1371600"/>
            <a:ext cx="8839200" cy="4724400"/>
          </a:xfrm>
        </p:spPr>
        <p:txBody>
          <a:bodyPr>
            <a:normAutofit/>
          </a:bodyPr>
          <a:lstStyle/>
          <a:p>
            <a:pPr>
              <a:lnSpc>
                <a:spcPct val="80000"/>
              </a:lnSpc>
            </a:pPr>
            <a:r>
              <a:rPr lang="en-US" sz="2000" dirty="0" smtClean="0"/>
              <a:t>Enhance the sharing of data, models, and products via the internet.  </a:t>
            </a:r>
          </a:p>
          <a:p>
            <a:pPr>
              <a:lnSpc>
                <a:spcPct val="80000"/>
              </a:lnSpc>
              <a:buFontTx/>
              <a:buNone/>
            </a:pPr>
            <a:endParaRPr lang="en-US" sz="2000" dirty="0" smtClean="0"/>
          </a:p>
          <a:p>
            <a:pPr>
              <a:lnSpc>
                <a:spcPct val="80000"/>
              </a:lnSpc>
            </a:pPr>
            <a:r>
              <a:rPr lang="en-US" sz="2000" dirty="0" smtClean="0"/>
              <a:t>Professional development programs for the benefit of formal and informal instructors engaged in STEM (science, technology, engineering and mathematics) education. </a:t>
            </a:r>
          </a:p>
          <a:p>
            <a:pPr>
              <a:lnSpc>
                <a:spcPct val="80000"/>
              </a:lnSpc>
              <a:buFontTx/>
              <a:buNone/>
            </a:pPr>
            <a:endParaRPr lang="en-US" sz="2000" dirty="0" smtClean="0"/>
          </a:p>
          <a:p>
            <a:pPr>
              <a:lnSpc>
                <a:spcPct val="80000"/>
              </a:lnSpc>
            </a:pPr>
            <a:r>
              <a:rPr lang="en-US" sz="2000" dirty="0" smtClean="0"/>
              <a:t> Elementary to college-level teachers, and outreach and extension personnel from state agencies, aquariums and science centers.  </a:t>
            </a:r>
          </a:p>
          <a:p>
            <a:pPr>
              <a:lnSpc>
                <a:spcPct val="80000"/>
              </a:lnSpc>
            </a:pPr>
            <a:endParaRPr lang="en-US" sz="2000" dirty="0" smtClean="0"/>
          </a:p>
          <a:p>
            <a:pPr>
              <a:lnSpc>
                <a:spcPct val="80000"/>
              </a:lnSpc>
            </a:pPr>
            <a:r>
              <a:rPr lang="en-US" sz="2000" dirty="0" smtClean="0"/>
              <a:t>Outreach to these audiences serves as a platform to inform their wider communities about IOOS-related opportunities for professional and vocational careers.</a:t>
            </a:r>
          </a:p>
        </p:txBody>
      </p:sp>
      <p:pic>
        <p:nvPicPr>
          <p:cNvPr id="69636" name="Picture 4" descr="gcoos gps workshop3"/>
          <p:cNvPicPr>
            <a:picLocks noChangeAspect="1" noChangeArrowheads="1"/>
          </p:cNvPicPr>
          <p:nvPr/>
        </p:nvPicPr>
        <p:blipFill>
          <a:blip r:embed="rId3" cstate="print"/>
          <a:srcRect/>
          <a:stretch>
            <a:fillRect/>
          </a:stretch>
        </p:blipFill>
        <p:spPr bwMode="auto">
          <a:xfrm>
            <a:off x="381000" y="5048250"/>
            <a:ext cx="1905000" cy="1428750"/>
          </a:xfrm>
          <a:prstGeom prst="rect">
            <a:avLst/>
          </a:prstGeom>
          <a:noFill/>
        </p:spPr>
      </p:pic>
      <p:pic>
        <p:nvPicPr>
          <p:cNvPr id="69637" name="Picture 5" descr="IMG_3216"/>
          <p:cNvPicPr>
            <a:picLocks noChangeAspect="1" noChangeArrowheads="1"/>
          </p:cNvPicPr>
          <p:nvPr/>
        </p:nvPicPr>
        <p:blipFill>
          <a:blip r:embed="rId4" cstate="print"/>
          <a:srcRect/>
          <a:stretch>
            <a:fillRect/>
          </a:stretch>
        </p:blipFill>
        <p:spPr bwMode="auto">
          <a:xfrm>
            <a:off x="2514600" y="4972050"/>
            <a:ext cx="1905000" cy="1428750"/>
          </a:xfrm>
          <a:prstGeom prst="rect">
            <a:avLst/>
          </a:prstGeom>
          <a:noFill/>
        </p:spPr>
      </p:pic>
      <p:pic>
        <p:nvPicPr>
          <p:cNvPr id="69638" name="Picture 6" descr="worth at GPS workshop"/>
          <p:cNvPicPr>
            <a:picLocks noChangeAspect="1" noChangeArrowheads="1"/>
          </p:cNvPicPr>
          <p:nvPr/>
        </p:nvPicPr>
        <p:blipFill>
          <a:blip r:embed="rId5" cstate="print"/>
          <a:srcRect/>
          <a:stretch>
            <a:fillRect/>
          </a:stretch>
        </p:blipFill>
        <p:spPr bwMode="auto">
          <a:xfrm>
            <a:off x="6858000" y="4800600"/>
            <a:ext cx="1271587" cy="1752600"/>
          </a:xfrm>
          <a:prstGeom prst="rect">
            <a:avLst/>
          </a:prstGeom>
          <a:noFill/>
        </p:spPr>
      </p:pic>
      <p:pic>
        <p:nvPicPr>
          <p:cNvPr id="69639" name="Picture 7" descr="IMG_3227"/>
          <p:cNvPicPr>
            <a:picLocks noChangeAspect="1" noChangeArrowheads="1"/>
          </p:cNvPicPr>
          <p:nvPr/>
        </p:nvPicPr>
        <p:blipFill>
          <a:blip r:embed="rId6" cstate="print"/>
          <a:srcRect/>
          <a:stretch>
            <a:fillRect/>
          </a:stretch>
        </p:blipFill>
        <p:spPr bwMode="auto">
          <a:xfrm>
            <a:off x="4724400" y="5048250"/>
            <a:ext cx="1905000" cy="1428750"/>
          </a:xfrm>
          <a:prstGeom prst="rect">
            <a:avLst/>
          </a:prstGeom>
          <a:noFill/>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pPr algn="ctr"/>
            <a:r>
              <a:rPr lang="en-US" dirty="0" smtClean="0"/>
              <a:t>The Scientific Process</a:t>
            </a:r>
            <a:endParaRPr lang="en-US" dirty="0"/>
          </a:p>
        </p:txBody>
      </p:sp>
      <p:sp>
        <p:nvSpPr>
          <p:cNvPr id="3" name="Content Placeholder 2"/>
          <p:cNvSpPr>
            <a:spLocks noGrp="1"/>
          </p:cNvSpPr>
          <p:nvPr>
            <p:ph idx="1"/>
          </p:nvPr>
        </p:nvSpPr>
        <p:spPr>
          <a:xfrm>
            <a:off x="0" y="1859280"/>
            <a:ext cx="5029200" cy="5151120"/>
          </a:xfrm>
        </p:spPr>
        <p:txBody>
          <a:bodyPr>
            <a:normAutofit/>
          </a:bodyPr>
          <a:lstStyle/>
          <a:p>
            <a:r>
              <a:rPr lang="en-US" dirty="0" smtClean="0"/>
              <a:t>For formal and informal education,  develop activities that:</a:t>
            </a:r>
          </a:p>
          <a:p>
            <a:pPr lvl="1"/>
            <a:r>
              <a:rPr lang="en-US" dirty="0" smtClean="0"/>
              <a:t>Promote Ocean Literacy</a:t>
            </a:r>
          </a:p>
          <a:p>
            <a:pPr lvl="1"/>
            <a:r>
              <a:rPr lang="en-US" dirty="0" smtClean="0"/>
              <a:t>Promote Climate Literacy</a:t>
            </a:r>
          </a:p>
          <a:p>
            <a:pPr lvl="1"/>
            <a:r>
              <a:rPr lang="en-US" dirty="0" smtClean="0"/>
              <a:t>Demonstrate the Scientific Process </a:t>
            </a:r>
          </a:p>
          <a:p>
            <a:pPr>
              <a:buNone/>
            </a:pPr>
            <a:endParaRPr lang="en-US" dirty="0" smtClean="0"/>
          </a:p>
          <a:p>
            <a:endParaRPr lang="en-US" dirty="0" smtClean="0"/>
          </a:p>
          <a:p>
            <a:pPr>
              <a:buNone/>
            </a:pPr>
            <a:endParaRPr lang="en-US" dirty="0" smtClean="0"/>
          </a:p>
          <a:p>
            <a:pPr>
              <a:buNone/>
            </a:pPr>
            <a:endParaRPr lang="en-US" dirty="0"/>
          </a:p>
        </p:txBody>
      </p:sp>
      <p:pic>
        <p:nvPicPr>
          <p:cNvPr id="2052" name="Picture 4" descr="Overview of the Scientific Method"/>
          <p:cNvPicPr>
            <a:picLocks noChangeAspect="1" noChangeArrowheads="1"/>
          </p:cNvPicPr>
          <p:nvPr/>
        </p:nvPicPr>
        <p:blipFill>
          <a:blip r:embed="rId2" cstate="print"/>
          <a:srcRect/>
          <a:stretch>
            <a:fillRect/>
          </a:stretch>
        </p:blipFill>
        <p:spPr bwMode="auto">
          <a:xfrm>
            <a:off x="4546600" y="1600200"/>
            <a:ext cx="4597400" cy="44196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C:\Documents and Settings\User\My Documents\My Pictures\SEACOOS digital library\2004_Atlantic_hurricane_season_map.bmp"/>
          <p:cNvPicPr>
            <a:picLocks noChangeAspect="1" noChangeArrowheads="1"/>
          </p:cNvPicPr>
          <p:nvPr/>
        </p:nvPicPr>
        <p:blipFill>
          <a:blip r:embed="rId2" cstate="print"/>
          <a:srcRect/>
          <a:stretch>
            <a:fillRect/>
          </a:stretch>
        </p:blipFill>
        <p:spPr bwMode="auto">
          <a:xfrm>
            <a:off x="0" y="0"/>
            <a:ext cx="9144000" cy="671029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1"/>
          </p:nvPr>
        </p:nvSpPr>
        <p:spPr/>
        <p:txBody>
          <a:bodyPr/>
          <a:lstStyle/>
          <a:p>
            <a:endParaRPr lang="en-US" dirty="0"/>
          </a:p>
        </p:txBody>
      </p:sp>
      <p:pic>
        <p:nvPicPr>
          <p:cNvPr id="6" name="Picture 2" descr="Selected wind observations and best track maximum sustained surface wind speed curve for Hurricane Ivan">
            <a:hlinkClick r:id="rId2"/>
          </p:cNvPr>
          <p:cNvPicPr>
            <a:picLocks noChangeAspect="1" noChangeArrowheads="1"/>
          </p:cNvPicPr>
          <p:nvPr/>
        </p:nvPicPr>
        <p:blipFill>
          <a:blip r:embed="rId3" cstate="print"/>
          <a:srcRect/>
          <a:stretch>
            <a:fillRect/>
          </a:stretch>
        </p:blipFill>
        <p:spPr bwMode="auto">
          <a:xfrm>
            <a:off x="304800" y="-76200"/>
            <a:ext cx="7620000" cy="5943602"/>
          </a:xfrm>
          <a:prstGeom prst="rect">
            <a:avLst/>
          </a:prstGeom>
          <a:noFill/>
        </p:spPr>
      </p:pic>
      <p:sp>
        <p:nvSpPr>
          <p:cNvPr id="7" name="Rectangle 6"/>
          <p:cNvSpPr/>
          <p:nvPr/>
        </p:nvSpPr>
        <p:spPr>
          <a:xfrm>
            <a:off x="304800" y="5950803"/>
            <a:ext cx="8458200" cy="830997"/>
          </a:xfrm>
          <a:prstGeom prst="rect">
            <a:avLst/>
          </a:prstGeom>
        </p:spPr>
        <p:txBody>
          <a:bodyPr wrap="square">
            <a:spAutoFit/>
          </a:bodyPr>
          <a:lstStyle/>
          <a:p>
            <a:r>
              <a:rPr lang="en-US" sz="1600" dirty="0" smtClean="0"/>
              <a:t>Maximum sustained surface wind speed curve for Hurricane Ivan. Aircraft observations adjusted for elevation using 90%, 80%, and 80% reduction factors for observations from 700 </a:t>
            </a:r>
            <a:r>
              <a:rPr lang="en-US" sz="1600" dirty="0" err="1" smtClean="0"/>
              <a:t>mb</a:t>
            </a:r>
            <a:r>
              <a:rPr lang="en-US" sz="1600" dirty="0" smtClean="0"/>
              <a:t>, 850 </a:t>
            </a:r>
            <a:r>
              <a:rPr lang="en-US" sz="1600" dirty="0" err="1" smtClean="0"/>
              <a:t>mb</a:t>
            </a:r>
            <a:r>
              <a:rPr lang="en-US" sz="1600" dirty="0" smtClean="0"/>
              <a:t>, and 1500 ft, respectively.</a:t>
            </a:r>
            <a:endParaRPr lang="en-US" sz="16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Selected wind observations and best track maximum sustained surface wind speed curve for Hurricane Ivan">
            <a:hlinkClick r:id="rId2"/>
          </p:cNvPr>
          <p:cNvPicPr>
            <a:picLocks noChangeAspect="1" noChangeArrowheads="1"/>
          </p:cNvPicPr>
          <p:nvPr/>
        </p:nvPicPr>
        <p:blipFill>
          <a:blip r:embed="rId3" cstate="print"/>
          <a:srcRect/>
          <a:stretch>
            <a:fillRect/>
          </a:stretch>
        </p:blipFill>
        <p:spPr bwMode="auto">
          <a:xfrm>
            <a:off x="457200" y="0"/>
            <a:ext cx="7848600" cy="6121910"/>
          </a:xfrm>
          <a:prstGeom prst="rect">
            <a:avLst/>
          </a:prstGeom>
          <a:noFill/>
        </p:spPr>
      </p:pic>
      <p:sp>
        <p:nvSpPr>
          <p:cNvPr id="3" name="Rectangle 2"/>
          <p:cNvSpPr/>
          <p:nvPr/>
        </p:nvSpPr>
        <p:spPr>
          <a:xfrm>
            <a:off x="228600" y="6260068"/>
            <a:ext cx="9220200" cy="369332"/>
          </a:xfrm>
          <a:prstGeom prst="rect">
            <a:avLst/>
          </a:prstGeom>
        </p:spPr>
        <p:txBody>
          <a:bodyPr wrap="square">
            <a:spAutoFit/>
          </a:bodyPr>
          <a:lstStyle/>
          <a:p>
            <a:r>
              <a:rPr lang="en-US" dirty="0" smtClean="0"/>
              <a:t>Maximum sustained surface wind speed curve for Hurricane Ivan during peak intensity </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www.nhc.noaa.gov/prelims/2004ivan5.gif"/>
          <p:cNvPicPr>
            <a:picLocks noChangeAspect="1" noChangeArrowheads="1"/>
          </p:cNvPicPr>
          <p:nvPr/>
        </p:nvPicPr>
        <p:blipFill>
          <a:blip r:embed="rId2" cstate="print"/>
          <a:srcRect/>
          <a:stretch>
            <a:fillRect/>
          </a:stretch>
        </p:blipFill>
        <p:spPr bwMode="auto">
          <a:xfrm>
            <a:off x="130276" y="19049"/>
            <a:ext cx="8861324" cy="6000751"/>
          </a:xfrm>
          <a:prstGeom prst="rect">
            <a:avLst/>
          </a:prstGeom>
          <a:noFill/>
        </p:spPr>
      </p:pic>
      <p:sp>
        <p:nvSpPr>
          <p:cNvPr id="3" name="Rectangle 2"/>
          <p:cNvSpPr/>
          <p:nvPr/>
        </p:nvSpPr>
        <p:spPr>
          <a:xfrm>
            <a:off x="228600" y="6153090"/>
            <a:ext cx="8839200" cy="400110"/>
          </a:xfrm>
          <a:prstGeom prst="rect">
            <a:avLst/>
          </a:prstGeom>
        </p:spPr>
        <p:txBody>
          <a:bodyPr wrap="square">
            <a:spAutoFit/>
          </a:bodyPr>
          <a:lstStyle/>
          <a:p>
            <a:r>
              <a:rPr lang="en-US" sz="2000" dirty="0" smtClean="0"/>
              <a:t>Pressure observations and minimum central pressure curve for Hurricane Ivan</a:t>
            </a:r>
            <a:endParaRPr lang="en-US" sz="2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24400" y="6400800"/>
            <a:ext cx="6172200" cy="738664"/>
          </a:xfrm>
          <a:prstGeom prst="rect">
            <a:avLst/>
          </a:prstGeom>
        </p:spPr>
        <p:txBody>
          <a:bodyPr wrap="square">
            <a:spAutoFit/>
          </a:bodyPr>
          <a:lstStyle/>
          <a:p>
            <a:r>
              <a:rPr lang="en-US" sz="1200" dirty="0" smtClean="0"/>
              <a:t>Source:  E. Robert </a:t>
            </a:r>
            <a:r>
              <a:rPr lang="en-US" sz="1200" dirty="0" err="1" smtClean="0"/>
              <a:t>Thieler</a:t>
            </a:r>
            <a:r>
              <a:rPr lang="en-US" sz="1200" dirty="0" smtClean="0"/>
              <a:t>, Jeff Williams, Erika </a:t>
            </a:r>
            <a:r>
              <a:rPr lang="en-US" sz="1200" dirty="0" err="1" smtClean="0"/>
              <a:t>Hammar-Klose</a:t>
            </a:r>
            <a:r>
              <a:rPr lang="en-US" sz="1200" dirty="0" smtClean="0"/>
              <a:t>, </a:t>
            </a:r>
          </a:p>
          <a:p>
            <a:r>
              <a:rPr lang="en-US" sz="1200" dirty="0" smtClean="0"/>
              <a:t>Woods Hole Field Center, Woods Hole, MA</a:t>
            </a:r>
            <a:r>
              <a:rPr lang="en-US" dirty="0" smtClean="0"/>
              <a:t/>
            </a:r>
            <a:br>
              <a:rPr lang="en-US" dirty="0" smtClean="0"/>
            </a:br>
            <a:endParaRPr lang="en-US" dirty="0"/>
          </a:p>
        </p:txBody>
      </p:sp>
      <p:sp>
        <p:nvSpPr>
          <p:cNvPr id="5" name="Rectangle 4"/>
          <p:cNvSpPr/>
          <p:nvPr/>
        </p:nvSpPr>
        <p:spPr>
          <a:xfrm>
            <a:off x="4572000" y="4648200"/>
            <a:ext cx="4648200" cy="2031325"/>
          </a:xfrm>
          <a:prstGeom prst="rect">
            <a:avLst/>
          </a:prstGeom>
        </p:spPr>
        <p:txBody>
          <a:bodyPr wrap="square">
            <a:spAutoFit/>
          </a:bodyPr>
          <a:lstStyle/>
          <a:p>
            <a:endParaRPr lang="en-US" dirty="0" smtClean="0"/>
          </a:p>
          <a:p>
            <a:r>
              <a:rPr lang="en-US" dirty="0" smtClean="0"/>
              <a:t>Relative risk is quantified based on: </a:t>
            </a:r>
          </a:p>
          <a:p>
            <a:r>
              <a:rPr lang="en-US" dirty="0" smtClean="0"/>
              <a:t>Tidal range, Wave height , Coastal slope, Shoreline change (erosion/accretion), Geomorphology, and Historical rate of relative sea-level rise.</a:t>
            </a:r>
            <a:br>
              <a:rPr lang="en-US" dirty="0" smtClean="0"/>
            </a:br>
            <a:endParaRPr lang="en-US" dirty="0"/>
          </a:p>
        </p:txBody>
      </p:sp>
      <p:pic>
        <p:nvPicPr>
          <p:cNvPr id="7" name="Picture 2" descr="U.S. Coastal Vulnerability to Sea-Level Rise">
            <a:hlinkClick r:id="rId2"/>
          </p:cNvPr>
          <p:cNvPicPr>
            <a:picLocks noChangeAspect="1" noChangeArrowheads="1"/>
          </p:cNvPicPr>
          <p:nvPr/>
        </p:nvPicPr>
        <p:blipFill>
          <a:blip r:embed="rId3" cstate="print"/>
          <a:srcRect/>
          <a:stretch>
            <a:fillRect/>
          </a:stretch>
        </p:blipFill>
        <p:spPr bwMode="auto">
          <a:xfrm>
            <a:off x="457200" y="990600"/>
            <a:ext cx="8090018" cy="3886200"/>
          </a:xfrm>
          <a:prstGeom prst="rect">
            <a:avLst/>
          </a:prstGeom>
          <a:noFill/>
        </p:spPr>
      </p:pic>
      <p:sp>
        <p:nvSpPr>
          <p:cNvPr id="9" name="Rectangle 8"/>
          <p:cNvSpPr/>
          <p:nvPr/>
        </p:nvSpPr>
        <p:spPr>
          <a:xfrm>
            <a:off x="381000" y="381000"/>
            <a:ext cx="9144000" cy="461665"/>
          </a:xfrm>
          <a:prstGeom prst="rect">
            <a:avLst/>
          </a:prstGeom>
        </p:spPr>
        <p:txBody>
          <a:bodyPr wrap="square">
            <a:spAutoFit/>
          </a:bodyPr>
          <a:lstStyle/>
          <a:p>
            <a:r>
              <a:rPr lang="en-US" sz="2400" dirty="0" smtClean="0"/>
              <a:t>National Assessment of Coastal Vulnerability to Sea Level Rise</a:t>
            </a:r>
          </a:p>
        </p:txBody>
      </p:sp>
      <p:sp>
        <p:nvSpPr>
          <p:cNvPr id="11" name="Rectangle 10"/>
          <p:cNvSpPr/>
          <p:nvPr/>
        </p:nvSpPr>
        <p:spPr>
          <a:xfrm>
            <a:off x="76200" y="4951274"/>
            <a:ext cx="4572000" cy="1754326"/>
          </a:xfrm>
          <a:prstGeom prst="rect">
            <a:avLst/>
          </a:prstGeom>
        </p:spPr>
        <p:txBody>
          <a:bodyPr>
            <a:spAutoFit/>
          </a:bodyPr>
          <a:lstStyle/>
          <a:p>
            <a:r>
              <a:rPr lang="en-US" dirty="0" smtClean="0"/>
              <a:t>Estimates of future global SLR </a:t>
            </a:r>
          </a:p>
          <a:p>
            <a:r>
              <a:rPr lang="en-US" dirty="0" smtClean="0"/>
              <a:t>based on model output of </a:t>
            </a:r>
          </a:p>
          <a:p>
            <a:r>
              <a:rPr lang="en-US" dirty="0" err="1" smtClean="0"/>
              <a:t>Wigley</a:t>
            </a:r>
            <a:r>
              <a:rPr lang="en-US" dirty="0" smtClean="0"/>
              <a:t> and </a:t>
            </a:r>
            <a:r>
              <a:rPr lang="en-US" dirty="0" err="1" smtClean="0"/>
              <a:t>Raper</a:t>
            </a:r>
            <a:r>
              <a:rPr lang="en-US" dirty="0" smtClean="0"/>
              <a:t>, 1992 	</a:t>
            </a:r>
          </a:p>
          <a:p>
            <a:endParaRPr lang="en-US" dirty="0" smtClean="0"/>
          </a:p>
          <a:p>
            <a:r>
              <a:rPr lang="en-US" dirty="0" smtClean="0"/>
              <a:t>15-95 cm by 2100, with a "best </a:t>
            </a:r>
          </a:p>
          <a:p>
            <a:r>
              <a:rPr lang="en-US" dirty="0" smtClean="0"/>
              <a:t>estimate" of 50 cm (I.P.C.C., 1995)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1315283"/>
            <a:ext cx="8763000" cy="3970318"/>
          </a:xfrm>
          <a:prstGeom prst="rect">
            <a:avLst/>
          </a:prstGeom>
        </p:spPr>
        <p:txBody>
          <a:bodyPr wrap="square">
            <a:spAutoFit/>
          </a:bodyPr>
          <a:lstStyle/>
          <a:p>
            <a:endParaRPr lang="en-US" dirty="0" smtClean="0"/>
          </a:p>
          <a:p>
            <a:r>
              <a:rPr lang="en-US" dirty="0" smtClean="0">
                <a:solidFill>
                  <a:srgbClr val="FF0000"/>
                </a:solidFill>
              </a:rPr>
              <a:t>Sea level rise is more dramatic than the global average along the Gulf Coast. </a:t>
            </a:r>
          </a:p>
          <a:p>
            <a:endParaRPr lang="en-US" dirty="0" smtClean="0"/>
          </a:p>
          <a:p>
            <a:r>
              <a:rPr lang="en-US" dirty="0" smtClean="0"/>
              <a:t>The Hadley model predicted an average sea-level rise of 21 cm </a:t>
            </a:r>
          </a:p>
          <a:p>
            <a:r>
              <a:rPr lang="en-US" dirty="0" smtClean="0"/>
              <a:t>over next 100 years in the Gulf Coast region </a:t>
            </a:r>
          </a:p>
          <a:p>
            <a:endParaRPr lang="en-US" dirty="0" smtClean="0"/>
          </a:p>
          <a:p>
            <a:r>
              <a:rPr lang="en-US" dirty="0" smtClean="0"/>
              <a:t>The Canadian model predicted 39.6 to 48.8 cm  </a:t>
            </a:r>
          </a:p>
          <a:p>
            <a:endParaRPr lang="en-US" dirty="0" smtClean="0"/>
          </a:p>
          <a:p>
            <a:endParaRPr lang="en-US" dirty="0" smtClean="0"/>
          </a:p>
          <a:p>
            <a:r>
              <a:rPr lang="en-US" dirty="0" smtClean="0"/>
              <a:t>Projected negative impacts to coastal ecosystems and the services they provide:</a:t>
            </a:r>
          </a:p>
          <a:p>
            <a:r>
              <a:rPr lang="en-US" dirty="0" smtClean="0"/>
              <a:t>	</a:t>
            </a:r>
            <a:r>
              <a:rPr lang="en-US" dirty="0" smtClean="0">
                <a:solidFill>
                  <a:srgbClr val="FF0000"/>
                </a:solidFill>
              </a:rPr>
              <a:t>Loss of barrier islands and wetlands that protect coastal communities 			and ecosystems from storm surges</a:t>
            </a:r>
          </a:p>
          <a:p>
            <a:r>
              <a:rPr lang="en-US" dirty="0" smtClean="0"/>
              <a:t>	Reduced fisheries productivity as marshes and grass beds are displaced </a:t>
            </a:r>
          </a:p>
          <a:p>
            <a:r>
              <a:rPr lang="en-US" dirty="0" smtClean="0"/>
              <a:t>	Saltwater intrusion into surface and ground water supplies.</a:t>
            </a:r>
            <a:endParaRPr lang="en-US" dirty="0"/>
          </a:p>
        </p:txBody>
      </p:sp>
      <p:sp>
        <p:nvSpPr>
          <p:cNvPr id="4" name="Rectangle 3"/>
          <p:cNvSpPr/>
          <p:nvPr/>
        </p:nvSpPr>
        <p:spPr>
          <a:xfrm>
            <a:off x="228600" y="6443246"/>
            <a:ext cx="9601200" cy="338554"/>
          </a:xfrm>
          <a:prstGeom prst="rect">
            <a:avLst/>
          </a:prstGeom>
        </p:spPr>
        <p:txBody>
          <a:bodyPr wrap="square">
            <a:spAutoFit/>
          </a:bodyPr>
          <a:lstStyle/>
          <a:p>
            <a:r>
              <a:rPr lang="en-US" sz="1600" dirty="0" smtClean="0"/>
              <a:t>http://www.usgcrp.gov/usgcrp/Library/nationalassessment/gulfcoast/gulfcoast-chapter5.pdf</a:t>
            </a:r>
            <a:endParaRPr lang="en-US" sz="1600" dirty="0"/>
          </a:p>
        </p:txBody>
      </p:sp>
      <p:sp>
        <p:nvSpPr>
          <p:cNvPr id="5" name="Rectangle 4"/>
          <p:cNvSpPr/>
          <p:nvPr/>
        </p:nvSpPr>
        <p:spPr>
          <a:xfrm>
            <a:off x="152400" y="5867400"/>
            <a:ext cx="8991600" cy="523220"/>
          </a:xfrm>
          <a:prstGeom prst="rect">
            <a:avLst/>
          </a:prstGeom>
        </p:spPr>
        <p:txBody>
          <a:bodyPr wrap="square">
            <a:spAutoFit/>
          </a:bodyPr>
          <a:lstStyle/>
          <a:p>
            <a:r>
              <a:rPr lang="en-US" sz="1400" b="1" dirty="0" smtClean="0"/>
              <a:t>Gulf Coast Regional Climate Change Impact</a:t>
            </a:r>
          </a:p>
          <a:p>
            <a:r>
              <a:rPr lang="en-US" sz="1400" dirty="0" smtClean="0"/>
              <a:t>Assessment, Southern University, Baton Rouge, LA 70813;</a:t>
            </a:r>
          </a:p>
        </p:txBody>
      </p:sp>
      <p:sp>
        <p:nvSpPr>
          <p:cNvPr id="6" name="Rectangle 5"/>
          <p:cNvSpPr/>
          <p:nvPr/>
        </p:nvSpPr>
        <p:spPr>
          <a:xfrm>
            <a:off x="381000" y="833735"/>
            <a:ext cx="8534400" cy="461665"/>
          </a:xfrm>
          <a:prstGeom prst="rect">
            <a:avLst/>
          </a:prstGeom>
        </p:spPr>
        <p:txBody>
          <a:bodyPr wrap="square">
            <a:spAutoFit/>
          </a:bodyPr>
          <a:lstStyle/>
          <a:p>
            <a:r>
              <a:rPr lang="en-US" sz="2400" dirty="0" smtClean="0"/>
              <a:t>National Assessment of Coastal Vulnerability to Sea Level Rise</a:t>
            </a:r>
          </a:p>
        </p:txBody>
      </p:sp>
      <p:sp>
        <p:nvSpPr>
          <p:cNvPr id="8" name="4-Point Star 7"/>
          <p:cNvSpPr/>
          <p:nvPr/>
        </p:nvSpPr>
        <p:spPr>
          <a:xfrm>
            <a:off x="228600" y="2971800"/>
            <a:ext cx="228600" cy="3810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4-Point Star 8"/>
          <p:cNvSpPr/>
          <p:nvPr/>
        </p:nvSpPr>
        <p:spPr>
          <a:xfrm>
            <a:off x="228600" y="1524000"/>
            <a:ext cx="228600" cy="3810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4-Point Star 9"/>
          <p:cNvSpPr/>
          <p:nvPr/>
        </p:nvSpPr>
        <p:spPr>
          <a:xfrm>
            <a:off x="228600" y="3810000"/>
            <a:ext cx="228600" cy="3810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4-Point Star 12"/>
          <p:cNvSpPr/>
          <p:nvPr/>
        </p:nvSpPr>
        <p:spPr>
          <a:xfrm>
            <a:off x="228600" y="2209800"/>
            <a:ext cx="228600" cy="3810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C:\Documents and Settings\User\My Documents\My Pictures\SEACOOS digital library\logos and cartoons\gcoos_named_logo.JPG"/>
          <p:cNvPicPr>
            <a:picLocks noChangeAspect="1" noChangeArrowheads="1"/>
          </p:cNvPicPr>
          <p:nvPr/>
        </p:nvPicPr>
        <p:blipFill>
          <a:blip r:embed="rId2" cstate="print"/>
          <a:srcRect/>
          <a:stretch>
            <a:fillRect/>
          </a:stretch>
        </p:blipFill>
        <p:spPr bwMode="auto">
          <a:xfrm>
            <a:off x="990600" y="1143000"/>
            <a:ext cx="6966856" cy="3048000"/>
          </a:xfrm>
          <a:prstGeom prst="rect">
            <a:avLst/>
          </a:prstGeom>
          <a:noFill/>
        </p:spPr>
      </p:pic>
      <p:sp>
        <p:nvSpPr>
          <p:cNvPr id="4" name="Rectangle 3"/>
          <p:cNvSpPr/>
          <p:nvPr/>
        </p:nvSpPr>
        <p:spPr>
          <a:xfrm>
            <a:off x="3657600" y="4038600"/>
            <a:ext cx="4572000" cy="830997"/>
          </a:xfrm>
          <a:prstGeom prst="rect">
            <a:avLst/>
          </a:prstGeom>
        </p:spPr>
        <p:txBody>
          <a:bodyPr>
            <a:spAutoFit/>
          </a:bodyPr>
          <a:lstStyle/>
          <a:p>
            <a:pPr eaLnBrk="0" hangingPunct="0"/>
            <a:r>
              <a:rPr lang="en-US" sz="2400" b="1" dirty="0" smtClean="0">
                <a:solidFill>
                  <a:schemeClr val="accent1">
                    <a:lumMod val="75000"/>
                  </a:schemeClr>
                </a:solidFill>
                <a:effectLst>
                  <a:outerShdw blurRad="38100" dist="38100" dir="2700000" algn="tl">
                    <a:srgbClr val="000000"/>
                  </a:outerShdw>
                </a:effectLst>
                <a:latin typeface="Tahoma" pitchFamily="34" charset="0"/>
              </a:rPr>
              <a:t>Eyes on the Ocean </a:t>
            </a:r>
          </a:p>
          <a:p>
            <a:pPr eaLnBrk="0" hangingPunct="0"/>
            <a:r>
              <a:rPr lang="en-US" sz="2400" b="1" dirty="0" smtClean="0">
                <a:solidFill>
                  <a:schemeClr val="accent1">
                    <a:lumMod val="75000"/>
                  </a:schemeClr>
                </a:solidFill>
                <a:effectLst>
                  <a:outerShdw blurRad="38100" dist="38100" dir="2700000" algn="tl">
                    <a:srgbClr val="000000"/>
                  </a:outerShdw>
                </a:effectLst>
                <a:latin typeface="Tahoma" pitchFamily="34" charset="0"/>
              </a:rPr>
              <a:t>               Hands-on Learning</a:t>
            </a:r>
            <a:endParaRPr lang="en-US" sz="2400" b="1" dirty="0">
              <a:solidFill>
                <a:schemeClr val="accent1">
                  <a:lumMod val="75000"/>
                </a:schemeClr>
              </a:solidFill>
              <a:effectLst>
                <a:outerShdw blurRad="38100" dist="38100" dir="2700000" algn="tl">
                  <a:srgbClr val="000000"/>
                </a:outerShdw>
              </a:effectLst>
              <a:latin typeface="Tahoma" pitchFamily="34" charset="0"/>
            </a:endParaRPr>
          </a:p>
        </p:txBody>
      </p:sp>
      <p:sp>
        <p:nvSpPr>
          <p:cNvPr id="5" name="Rectangle 4"/>
          <p:cNvSpPr/>
          <p:nvPr/>
        </p:nvSpPr>
        <p:spPr>
          <a:xfrm>
            <a:off x="4648200" y="5525869"/>
            <a:ext cx="4572000" cy="646331"/>
          </a:xfrm>
          <a:prstGeom prst="rect">
            <a:avLst/>
          </a:prstGeom>
        </p:spPr>
        <p:txBody>
          <a:bodyPr>
            <a:spAutoFit/>
          </a:bodyPr>
          <a:lstStyle/>
          <a:p>
            <a:pPr algn="ctr"/>
            <a:r>
              <a:rPr lang="en-US" b="1" dirty="0" smtClean="0">
                <a:solidFill>
                  <a:srgbClr val="FFC000"/>
                </a:solidFill>
                <a:latin typeface="Comic Sans MS" pitchFamily="66" charset="0"/>
              </a:rPr>
              <a:t>Chris Simoniello, Ph.D.</a:t>
            </a:r>
          </a:p>
          <a:p>
            <a:pPr algn="ctr"/>
            <a:r>
              <a:rPr lang="en-US" b="1" dirty="0" smtClean="0">
                <a:solidFill>
                  <a:srgbClr val="FFC000"/>
                </a:solidFill>
                <a:latin typeface="Comic Sans MS" pitchFamily="66" charset="0"/>
              </a:rPr>
              <a:t>simo@marine.usf.edu</a:t>
            </a:r>
            <a:endParaRPr lang="en-US" sz="2000" b="1" dirty="0">
              <a:solidFill>
                <a:srgbClr val="FFC000"/>
              </a:solidFill>
              <a:latin typeface="Comic Sans MS" pitchFamily="66" charset="0"/>
            </a:endParaRPr>
          </a:p>
        </p:txBody>
      </p:sp>
      <p:sp>
        <p:nvSpPr>
          <p:cNvPr id="6" name="TextBox 5"/>
          <p:cNvSpPr txBox="1"/>
          <p:nvPr/>
        </p:nvSpPr>
        <p:spPr>
          <a:xfrm>
            <a:off x="76200" y="6520190"/>
            <a:ext cx="4717958" cy="261610"/>
          </a:xfrm>
          <a:prstGeom prst="rect">
            <a:avLst/>
          </a:prstGeom>
          <a:noFill/>
        </p:spPr>
        <p:txBody>
          <a:bodyPr wrap="none" rtlCol="0">
            <a:spAutoFit/>
          </a:bodyPr>
          <a:lstStyle/>
          <a:p>
            <a:r>
              <a:rPr lang="en-US" sz="1100" dirty="0" smtClean="0"/>
              <a:t>Hurricane Education:  Teaching Students and the Public, October 25, 2010</a:t>
            </a:r>
            <a:endParaRPr lang="en-US" sz="11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Content Placeholder 2"/>
          <p:cNvSpPr>
            <a:spLocks noGrp="1"/>
          </p:cNvSpPr>
          <p:nvPr>
            <p:ph idx="4294967295"/>
          </p:nvPr>
        </p:nvSpPr>
        <p:spPr>
          <a:xfrm>
            <a:off x="0" y="4953000"/>
            <a:ext cx="8229600" cy="3733800"/>
          </a:xfrm>
        </p:spPr>
        <p:txBody>
          <a:bodyPr/>
          <a:lstStyle/>
          <a:p>
            <a:pPr lvl="1">
              <a:buFontTx/>
              <a:buNone/>
            </a:pPr>
            <a:endParaRPr lang="en-US" sz="1600" dirty="0" smtClean="0"/>
          </a:p>
          <a:p>
            <a:r>
              <a:rPr lang="en-US" sz="2000" dirty="0" smtClean="0"/>
              <a:t>Support improved decision making &amp; timely public warnings</a:t>
            </a:r>
          </a:p>
          <a:p>
            <a:endParaRPr lang="en-US" sz="2000" dirty="0" smtClean="0"/>
          </a:p>
          <a:p>
            <a:r>
              <a:rPr lang="en-US" sz="2000" dirty="0" smtClean="0"/>
              <a:t>Improved action taking</a:t>
            </a:r>
          </a:p>
        </p:txBody>
      </p:sp>
      <p:sp>
        <p:nvSpPr>
          <p:cNvPr id="61447" name="Text Box 7"/>
          <p:cNvSpPr txBox="1">
            <a:spLocks noChangeArrowheads="1"/>
          </p:cNvSpPr>
          <p:nvPr/>
        </p:nvSpPr>
        <p:spPr bwMode="auto">
          <a:xfrm>
            <a:off x="762000" y="762000"/>
            <a:ext cx="7812088" cy="457200"/>
          </a:xfrm>
          <a:prstGeom prst="rect">
            <a:avLst/>
          </a:prstGeom>
          <a:noFill/>
          <a:ln w="9525">
            <a:noFill/>
            <a:miter lim="800000"/>
            <a:headEnd/>
            <a:tailEnd/>
          </a:ln>
          <a:effectLst/>
        </p:spPr>
        <p:txBody>
          <a:bodyPr wrap="none">
            <a:spAutoFit/>
          </a:bodyPr>
          <a:lstStyle/>
          <a:p>
            <a:r>
              <a:rPr lang="en-US" sz="2400" dirty="0"/>
              <a:t>Storm Surge and Hurricane Katrina:  Should I evacuate?</a:t>
            </a:r>
          </a:p>
        </p:txBody>
      </p:sp>
      <p:pic>
        <p:nvPicPr>
          <p:cNvPr id="61449" name="Picture Placeholder 4" descr="Katrina Surge.jpg"/>
          <p:cNvPicPr>
            <a:picLocks noChangeAspect="1"/>
          </p:cNvPicPr>
          <p:nvPr/>
        </p:nvPicPr>
        <p:blipFill>
          <a:blip r:embed="rId2" cstate="print"/>
          <a:srcRect/>
          <a:stretch>
            <a:fillRect/>
          </a:stretch>
        </p:blipFill>
        <p:spPr bwMode="auto">
          <a:xfrm>
            <a:off x="304800" y="1295400"/>
            <a:ext cx="5080000" cy="3810000"/>
          </a:xfrm>
          <a:prstGeom prst="rect">
            <a:avLst/>
          </a:prstGeom>
          <a:noFill/>
          <a:ln w="9525">
            <a:noFill/>
            <a:miter lim="800000"/>
            <a:headEnd/>
            <a:tailEnd/>
          </a:ln>
        </p:spPr>
      </p:pic>
      <p:sp>
        <p:nvSpPr>
          <p:cNvPr id="61451" name="Rectangle 11"/>
          <p:cNvSpPr>
            <a:spLocks noChangeArrowheads="1"/>
          </p:cNvSpPr>
          <p:nvPr/>
        </p:nvSpPr>
        <p:spPr bwMode="auto">
          <a:xfrm>
            <a:off x="5562600" y="1752600"/>
            <a:ext cx="3124200" cy="2554545"/>
          </a:xfrm>
          <a:prstGeom prst="rect">
            <a:avLst/>
          </a:prstGeom>
          <a:noFill/>
          <a:ln w="9525">
            <a:noFill/>
            <a:miter lim="800000"/>
            <a:headEnd/>
            <a:tailEnd/>
          </a:ln>
          <a:effectLst/>
        </p:spPr>
        <p:txBody>
          <a:bodyPr wrap="square">
            <a:spAutoFit/>
          </a:bodyPr>
          <a:lstStyle/>
          <a:p>
            <a:r>
              <a:rPr lang="en-US" sz="2000" b="1" dirty="0"/>
              <a:t>Properly forecasting and </a:t>
            </a:r>
          </a:p>
          <a:p>
            <a:r>
              <a:rPr lang="en-US" sz="2000" b="1" dirty="0"/>
              <a:t>displaying storm surge </a:t>
            </a:r>
          </a:p>
          <a:p>
            <a:r>
              <a:rPr lang="en-US" sz="2000" b="1" dirty="0"/>
              <a:t>information makes it </a:t>
            </a:r>
          </a:p>
          <a:p>
            <a:r>
              <a:rPr lang="en-US" sz="2000" b="1" dirty="0"/>
              <a:t>“easier” to decide when to </a:t>
            </a:r>
            <a:r>
              <a:rPr lang="en-US" sz="2000" b="1" dirty="0" smtClean="0"/>
              <a:t>evacuate </a:t>
            </a:r>
            <a:r>
              <a:rPr lang="en-US" sz="2000" b="1" dirty="0"/>
              <a:t>and by which </a:t>
            </a:r>
            <a:r>
              <a:rPr lang="en-US" sz="2000" b="1" dirty="0" smtClean="0"/>
              <a:t>route </a:t>
            </a:r>
            <a:r>
              <a:rPr lang="en-US" sz="2000" b="1" dirty="0"/>
              <a:t>evacuation is safest.</a:t>
            </a:r>
          </a:p>
          <a:p>
            <a:endParaRPr lang="en-US" sz="2000" b="1" dirty="0"/>
          </a:p>
        </p:txBody>
      </p:sp>
      <p:sp>
        <p:nvSpPr>
          <p:cNvPr id="61452" name="Rectangle 12"/>
          <p:cNvSpPr>
            <a:spLocks noChangeArrowheads="1"/>
          </p:cNvSpPr>
          <p:nvPr/>
        </p:nvSpPr>
        <p:spPr bwMode="auto">
          <a:xfrm>
            <a:off x="4237037" y="6400800"/>
            <a:ext cx="6049963" cy="457200"/>
          </a:xfrm>
          <a:prstGeom prst="rect">
            <a:avLst/>
          </a:prstGeom>
          <a:noFill/>
          <a:ln w="9525">
            <a:noFill/>
            <a:miter lim="800000"/>
            <a:headEnd/>
            <a:tailEnd/>
          </a:ln>
          <a:effectLst/>
        </p:spPr>
        <p:txBody>
          <a:bodyPr wrap="none">
            <a:spAutoFit/>
          </a:bodyPr>
          <a:lstStyle/>
          <a:p>
            <a:r>
              <a:rPr lang="en-US" dirty="0"/>
              <a:t>…</a:t>
            </a:r>
            <a:r>
              <a:rPr lang="en-US" dirty="0">
                <a:solidFill>
                  <a:srgbClr val="FF0000"/>
                </a:solidFill>
              </a:rPr>
              <a:t>but not as meaningful as local references</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fontScale="90000"/>
          </a:bodyPr>
          <a:lstStyle/>
          <a:p>
            <a:r>
              <a:rPr lang="en-US" sz="4000"/>
              <a:t>The Future – Coupling Forecast Model Output with Visualization</a:t>
            </a:r>
          </a:p>
        </p:txBody>
      </p:sp>
      <p:sp>
        <p:nvSpPr>
          <p:cNvPr id="34821" name="TextBox 7"/>
          <p:cNvSpPr txBox="1">
            <a:spLocks noChangeArrowheads="1"/>
          </p:cNvSpPr>
          <p:nvPr/>
        </p:nvSpPr>
        <p:spPr bwMode="auto">
          <a:xfrm>
            <a:off x="838200" y="5867400"/>
            <a:ext cx="7315200" cy="396875"/>
          </a:xfrm>
          <a:prstGeom prst="rect">
            <a:avLst/>
          </a:prstGeom>
          <a:noFill/>
          <a:ln w="9525">
            <a:noFill/>
            <a:miter lim="800000"/>
            <a:headEnd/>
            <a:tailEnd/>
          </a:ln>
        </p:spPr>
        <p:txBody>
          <a:bodyPr>
            <a:spAutoFit/>
          </a:bodyPr>
          <a:lstStyle/>
          <a:p>
            <a:r>
              <a:rPr lang="en-US" sz="2000" dirty="0">
                <a:latin typeface="Calibri" pitchFamily="34" charset="0"/>
              </a:rPr>
              <a:t>            Advanced Circulation Model Surge Forecast Hurricane Katrina</a:t>
            </a:r>
          </a:p>
        </p:txBody>
      </p:sp>
      <p:pic>
        <p:nvPicPr>
          <p:cNvPr id="34823" name="Content Placeholder 4" descr="biloxi1withwater.jpg"/>
          <p:cNvPicPr>
            <a:picLocks noChangeAspect="1"/>
          </p:cNvPicPr>
          <p:nvPr/>
        </p:nvPicPr>
        <p:blipFill>
          <a:blip r:embed="rId2" cstate="print"/>
          <a:srcRect/>
          <a:stretch>
            <a:fillRect/>
          </a:stretch>
        </p:blipFill>
        <p:spPr bwMode="auto">
          <a:xfrm>
            <a:off x="228600" y="2236788"/>
            <a:ext cx="4267200" cy="3087687"/>
          </a:xfrm>
          <a:prstGeom prst="rect">
            <a:avLst/>
          </a:prstGeom>
          <a:noFill/>
          <a:ln w="9525">
            <a:noFill/>
            <a:miter lim="800000"/>
            <a:headEnd/>
            <a:tailEnd/>
          </a:ln>
          <a:effectLst/>
        </p:spPr>
      </p:pic>
      <p:pic>
        <p:nvPicPr>
          <p:cNvPr id="34824" name="Content Placeholder 5" descr="biloxi2withwater.jpg"/>
          <p:cNvPicPr>
            <a:picLocks noChangeAspect="1"/>
          </p:cNvPicPr>
          <p:nvPr/>
        </p:nvPicPr>
        <p:blipFill>
          <a:blip r:embed="rId3" cstate="print"/>
          <a:srcRect/>
          <a:stretch>
            <a:fillRect/>
          </a:stretch>
        </p:blipFill>
        <p:spPr bwMode="auto">
          <a:xfrm>
            <a:off x="4648200" y="2249488"/>
            <a:ext cx="4191000" cy="3084512"/>
          </a:xfrm>
          <a:prstGeom prst="rect">
            <a:avLst/>
          </a:prstGeom>
          <a:noFill/>
          <a:ln w="9525">
            <a:noFill/>
            <a:miter lim="800000"/>
            <a:headEnd/>
            <a:tailEnd/>
          </a:ln>
          <a:effectLst/>
        </p:spPr>
      </p:pic>
      <p:sp>
        <p:nvSpPr>
          <p:cNvPr id="34825" name="Rectangle 9"/>
          <p:cNvSpPr>
            <a:spLocks noChangeArrowheads="1"/>
          </p:cNvSpPr>
          <p:nvPr/>
        </p:nvSpPr>
        <p:spPr bwMode="auto">
          <a:xfrm>
            <a:off x="381000" y="5486400"/>
            <a:ext cx="3917950" cy="366713"/>
          </a:xfrm>
          <a:prstGeom prst="rect">
            <a:avLst/>
          </a:prstGeom>
          <a:noFill/>
          <a:ln w="9525">
            <a:noFill/>
            <a:miter lim="800000"/>
            <a:headEnd/>
            <a:tailEnd/>
          </a:ln>
          <a:effectLst/>
        </p:spPr>
        <p:txBody>
          <a:bodyPr wrap="none">
            <a:spAutoFit/>
          </a:bodyPr>
          <a:lstStyle/>
          <a:p>
            <a:r>
              <a:rPr lang="en-US"/>
              <a:t> Biloxi storm surge forecast depiction</a:t>
            </a:r>
          </a:p>
        </p:txBody>
      </p:sp>
      <p:sp>
        <p:nvSpPr>
          <p:cNvPr id="34826" name="Rectangle 10"/>
          <p:cNvSpPr>
            <a:spLocks noChangeArrowheads="1"/>
          </p:cNvSpPr>
          <p:nvPr/>
        </p:nvSpPr>
        <p:spPr bwMode="auto">
          <a:xfrm>
            <a:off x="4724400" y="5410200"/>
            <a:ext cx="4184650" cy="366713"/>
          </a:xfrm>
          <a:prstGeom prst="rect">
            <a:avLst/>
          </a:prstGeom>
          <a:noFill/>
          <a:ln w="9525">
            <a:noFill/>
            <a:miter lim="800000"/>
            <a:headEnd/>
            <a:tailEnd/>
          </a:ln>
          <a:effectLst/>
        </p:spPr>
        <p:txBody>
          <a:bodyPr wrap="none">
            <a:spAutoFit/>
          </a:bodyPr>
          <a:lstStyle/>
          <a:p>
            <a:r>
              <a:rPr lang="en-US"/>
              <a:t> Gulfport storm surge forecast depiction</a:t>
            </a:r>
          </a:p>
        </p:txBody>
      </p:sp>
      <p:sp>
        <p:nvSpPr>
          <p:cNvPr id="34827" name="Rectangle 11"/>
          <p:cNvSpPr>
            <a:spLocks noChangeArrowheads="1"/>
          </p:cNvSpPr>
          <p:nvPr/>
        </p:nvSpPr>
        <p:spPr bwMode="auto">
          <a:xfrm>
            <a:off x="3352800" y="1752600"/>
            <a:ext cx="2203450" cy="366713"/>
          </a:xfrm>
          <a:prstGeom prst="rect">
            <a:avLst/>
          </a:prstGeom>
          <a:noFill/>
          <a:ln w="9525">
            <a:noFill/>
            <a:miter lim="800000"/>
            <a:headEnd/>
            <a:tailEnd/>
          </a:ln>
          <a:effectLst/>
        </p:spPr>
        <p:txBody>
          <a:bodyPr wrap="none">
            <a:spAutoFit/>
          </a:bodyPr>
          <a:lstStyle/>
          <a:p>
            <a:r>
              <a:rPr lang="en-US" dirty="0">
                <a:solidFill>
                  <a:schemeClr val="tx2"/>
                </a:solidFill>
              </a:rPr>
              <a:t>Should I evacuate ?</a:t>
            </a:r>
          </a:p>
        </p:txBody>
      </p:sp>
      <p:sp>
        <p:nvSpPr>
          <p:cNvPr id="34829" name="Text Box 13"/>
          <p:cNvSpPr txBox="1">
            <a:spLocks noChangeArrowheads="1"/>
          </p:cNvSpPr>
          <p:nvPr/>
        </p:nvSpPr>
        <p:spPr bwMode="auto">
          <a:xfrm>
            <a:off x="2813050" y="6415088"/>
            <a:ext cx="6254750" cy="366712"/>
          </a:xfrm>
          <a:prstGeom prst="rect">
            <a:avLst/>
          </a:prstGeom>
          <a:noFill/>
          <a:ln w="9525">
            <a:noFill/>
            <a:miter lim="800000"/>
            <a:headEnd/>
            <a:tailEnd/>
          </a:ln>
          <a:effectLst/>
        </p:spPr>
        <p:txBody>
          <a:bodyPr wrap="none">
            <a:spAutoFit/>
          </a:bodyPr>
          <a:lstStyle/>
          <a:p>
            <a:r>
              <a:rPr lang="en-US" dirty="0"/>
              <a:t>People need to identify and find relevance in the information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ecoora.org/sites/default/files/webfm/classroom/images/forming-hurricanes-poster2.png"/>
          <p:cNvPicPr>
            <a:picLocks noChangeAspect="1" noChangeArrowheads="1"/>
          </p:cNvPicPr>
          <p:nvPr/>
        </p:nvPicPr>
        <p:blipFill>
          <a:blip r:embed="rId2" cstate="print"/>
          <a:srcRect/>
          <a:stretch>
            <a:fillRect/>
          </a:stretch>
        </p:blipFill>
        <p:spPr bwMode="auto">
          <a:xfrm>
            <a:off x="0" y="0"/>
            <a:ext cx="9144000" cy="6117022"/>
          </a:xfrm>
          <a:prstGeom prst="rect">
            <a:avLst/>
          </a:prstGeom>
          <a:noFill/>
        </p:spPr>
      </p:pic>
      <p:sp>
        <p:nvSpPr>
          <p:cNvPr id="3" name="Rectangle 2"/>
          <p:cNvSpPr/>
          <p:nvPr/>
        </p:nvSpPr>
        <p:spPr>
          <a:xfrm>
            <a:off x="1066800" y="6336268"/>
            <a:ext cx="8153400" cy="369332"/>
          </a:xfrm>
          <a:prstGeom prst="rect">
            <a:avLst/>
          </a:prstGeom>
        </p:spPr>
        <p:txBody>
          <a:bodyPr wrap="square">
            <a:spAutoFit/>
          </a:bodyPr>
          <a:lstStyle/>
          <a:p>
            <a:r>
              <a:rPr lang="en-US" dirty="0" smtClean="0"/>
              <a:t>http://secoora.org/classroom/virtual_hurricane/surge_of_the_storm</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533400" y="228600"/>
            <a:ext cx="8229600" cy="533400"/>
          </a:xfrm>
        </p:spPr>
        <p:txBody>
          <a:bodyPr>
            <a:normAutofit/>
          </a:bodyPr>
          <a:lstStyle/>
          <a:p>
            <a:r>
              <a:rPr lang="en-US" sz="3200" b="1" dirty="0">
                <a:solidFill>
                  <a:srgbClr val="FF0000"/>
                </a:solidFill>
                <a:latin typeface="Comic Sans MS" pitchFamily="66" charset="0"/>
              </a:rPr>
              <a:t>Hurricane Bingo </a:t>
            </a:r>
          </a:p>
        </p:txBody>
      </p:sp>
      <p:pic>
        <p:nvPicPr>
          <p:cNvPr id="66563" name="Picture 3" descr="Fran19960904persp_hg"/>
          <p:cNvPicPr>
            <a:picLocks noGrp="1" noChangeArrowheads="1"/>
          </p:cNvPicPr>
          <p:nvPr>
            <p:ph sz="half" idx="1"/>
          </p:nvPr>
        </p:nvPicPr>
        <p:blipFill>
          <a:blip r:embed="rId3" cstate="print"/>
          <a:srcRect l="11165" b="10818"/>
          <a:stretch>
            <a:fillRect/>
          </a:stretch>
        </p:blipFill>
        <p:spPr>
          <a:xfrm>
            <a:off x="1219200" y="990600"/>
            <a:ext cx="6934200" cy="5410200"/>
          </a:xfrm>
          <a:noFill/>
          <a:ln w="38100">
            <a:solidFill>
              <a:srgbClr val="001E00"/>
            </a:solidFill>
          </a:ln>
        </p:spPr>
      </p:pic>
      <p:graphicFrame>
        <p:nvGraphicFramePr>
          <p:cNvPr id="66607" name="Group 47"/>
          <p:cNvGraphicFramePr>
            <a:graphicFrameLocks noGrp="1"/>
          </p:cNvGraphicFramePr>
          <p:nvPr>
            <p:ph sz="half" idx="2"/>
          </p:nvPr>
        </p:nvGraphicFramePr>
        <p:xfrm>
          <a:off x="1219200" y="990600"/>
          <a:ext cx="6934200" cy="5410201"/>
        </p:xfrm>
        <a:graphic>
          <a:graphicData uri="http://schemas.openxmlformats.org/drawingml/2006/table">
            <a:tbl>
              <a:tblPr/>
              <a:tblGrid>
                <a:gridCol w="1387475"/>
                <a:gridCol w="1387475"/>
                <a:gridCol w="1384300"/>
                <a:gridCol w="1387475"/>
                <a:gridCol w="1387475"/>
              </a:tblGrid>
              <a:tr h="1143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rgbClr val="FFFF00"/>
                          </a:solidFill>
                          <a:effectLst/>
                          <a:latin typeface="Comic Sans MS" pitchFamily="66" charset="0"/>
                        </a:rPr>
                        <a:t>Central Pressure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Convergence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Knot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00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0000"/>
                          </a:solidFill>
                          <a:effectLst/>
                          <a:latin typeface="Comic Sans MS" pitchFamily="66" charset="0"/>
                        </a:rPr>
                        <a:t>Latitude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       Low</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      Pressure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       System</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3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Eye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rgbClr val="FFFF00"/>
                          </a:solidFill>
                          <a:effectLst/>
                          <a:latin typeface="Comic Sans MS" pitchFamily="66" charset="0"/>
                        </a:rPr>
                        <a:t>Fetch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00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Gale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Gust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FF00"/>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Hurricane Warning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07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Isobars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Data Buoys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00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0000"/>
                          </a:solidFill>
                          <a:effectLst/>
                          <a:latin typeface="Comic Sans MS" pitchFamily="66" charset="0"/>
                        </a:rPr>
                        <a:t>    Dropsonde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00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0000"/>
                          </a:solidFill>
                          <a:effectLst/>
                          <a:latin typeface="Comic Sans MS" pitchFamily="66" charset="0"/>
                        </a:rPr>
                        <a:t>Atmospheric Pressure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   Beaufort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     Wind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         Scale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636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Calm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Nautical Mile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00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0000"/>
                          </a:solidFill>
                          <a:effectLst/>
                          <a:latin typeface="Comic Sans MS" pitchFamily="66" charset="0"/>
                        </a:rPr>
                        <a:t>   Category 4</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0000"/>
                          </a:solidFill>
                          <a:effectLst/>
                          <a:latin typeface="Comic Sans MS" pitchFamily="66" charset="0"/>
                        </a:rPr>
                        <a:t>    Hurricane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00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0000"/>
                          </a:solidFill>
                          <a:effectLst/>
                          <a:latin typeface="Comic Sans MS" pitchFamily="66" charset="0"/>
                        </a:rPr>
                        <a:t>Subtropical Waters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00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00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0000"/>
                          </a:solidFill>
                          <a:effectLst/>
                          <a:latin typeface="Comic Sans MS" pitchFamily="66" charset="0"/>
                        </a:rPr>
                        <a:t>Thunderstorm</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98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Tropical Cyclone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rgbClr val="FFFF00"/>
                          </a:solidFill>
                          <a:effectLst/>
                          <a:latin typeface="Comic Sans MS" pitchFamily="66" charset="0"/>
                        </a:rPr>
                        <a:t>Tropical Storm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Wind direction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FFFF00"/>
                          </a:solidFill>
                          <a:effectLst/>
                          <a:latin typeface="Comic Sans MS" pitchFamily="66" charset="0"/>
                        </a:rPr>
                        <a:t>Wind Shift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rgbClr val="FFFF00"/>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rgbClr val="FFFF00"/>
                          </a:solidFill>
                          <a:effectLst/>
                          <a:latin typeface="Comic Sans MS" pitchFamily="66" charset="0"/>
                        </a:rPr>
                        <a:t>Atmospheric Pressure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a:xfrm>
            <a:off x="228600" y="228600"/>
            <a:ext cx="8686800" cy="579438"/>
          </a:xfrm>
        </p:spPr>
        <p:txBody>
          <a:bodyPr>
            <a:normAutofit fontScale="90000"/>
          </a:bodyPr>
          <a:lstStyle/>
          <a:p>
            <a:r>
              <a:rPr lang="en-US"/>
              <a:t>QUESTIONS?</a:t>
            </a:r>
            <a:r>
              <a:rPr lang="en-US" sz="2800"/>
              <a:t>   </a:t>
            </a:r>
          </a:p>
        </p:txBody>
      </p:sp>
      <p:sp>
        <p:nvSpPr>
          <p:cNvPr id="198659" name="Rectangle 3"/>
          <p:cNvSpPr>
            <a:spLocks noGrp="1" noChangeArrowheads="1"/>
          </p:cNvSpPr>
          <p:nvPr>
            <p:ph type="body" idx="1"/>
          </p:nvPr>
        </p:nvSpPr>
        <p:spPr>
          <a:xfrm>
            <a:off x="228600" y="2514600"/>
            <a:ext cx="8686800" cy="4800600"/>
          </a:xfrm>
        </p:spPr>
        <p:txBody>
          <a:bodyPr/>
          <a:lstStyle/>
          <a:p>
            <a:endParaRPr lang="en-US"/>
          </a:p>
        </p:txBody>
      </p:sp>
      <p:pic>
        <p:nvPicPr>
          <p:cNvPr id="198660" name="Picture 4" descr="The Navier-Stokes equations of fluid dynamics in three-dimensional,&#10; unsteady form."/>
          <p:cNvPicPr>
            <a:picLocks noChangeAspect="1" noChangeArrowheads="1"/>
          </p:cNvPicPr>
          <p:nvPr/>
        </p:nvPicPr>
        <p:blipFill>
          <a:blip r:embed="rId3" cstate="print"/>
          <a:srcRect/>
          <a:stretch>
            <a:fillRect/>
          </a:stretch>
        </p:blipFill>
        <p:spPr bwMode="auto">
          <a:xfrm>
            <a:off x="781050" y="2057400"/>
            <a:ext cx="6229350" cy="4667250"/>
          </a:xfrm>
          <a:prstGeom prst="rect">
            <a:avLst/>
          </a:prstGeom>
          <a:noFill/>
        </p:spPr>
      </p:pic>
      <p:sp>
        <p:nvSpPr>
          <p:cNvPr id="198661" name="AutoShape 5"/>
          <p:cNvSpPr>
            <a:spLocks noChangeArrowheads="1"/>
          </p:cNvSpPr>
          <p:nvPr/>
        </p:nvSpPr>
        <p:spPr bwMode="auto">
          <a:xfrm flipH="1">
            <a:off x="990600" y="1143000"/>
            <a:ext cx="7696200" cy="914400"/>
          </a:xfrm>
          <a:prstGeom prst="cloudCallout">
            <a:avLst>
              <a:gd name="adj1" fmla="val -44806"/>
              <a:gd name="adj2" fmla="val 46181"/>
            </a:avLst>
          </a:prstGeom>
          <a:noFill/>
          <a:ln w="9525">
            <a:solidFill>
              <a:schemeClr val="tx1"/>
            </a:solidFill>
            <a:round/>
            <a:headEnd/>
            <a:tailEnd/>
          </a:ln>
          <a:effectLst/>
        </p:spPr>
        <p:txBody>
          <a:bodyPr/>
          <a:lstStyle/>
          <a:p>
            <a:endParaRPr lang="en-US"/>
          </a:p>
        </p:txBody>
      </p:sp>
      <p:pic>
        <p:nvPicPr>
          <p:cNvPr id="198662" name="Picture 6" descr="0012-0710-2417-4765_two_confused_redneck_men_clipart"/>
          <p:cNvPicPr>
            <a:picLocks noChangeAspect="1" noChangeArrowheads="1"/>
          </p:cNvPicPr>
          <p:nvPr/>
        </p:nvPicPr>
        <p:blipFill>
          <a:blip r:embed="rId4" cstate="print"/>
          <a:srcRect/>
          <a:stretch>
            <a:fillRect/>
          </a:stretch>
        </p:blipFill>
        <p:spPr bwMode="auto">
          <a:xfrm>
            <a:off x="7391400" y="2228850"/>
            <a:ext cx="1381125" cy="1428750"/>
          </a:xfrm>
          <a:prstGeom prst="rect">
            <a:avLst/>
          </a:prstGeom>
          <a:noFill/>
        </p:spPr>
      </p:pic>
      <p:sp>
        <p:nvSpPr>
          <p:cNvPr id="198663" name="Text Box 7"/>
          <p:cNvSpPr txBox="1">
            <a:spLocks noChangeArrowheads="1"/>
          </p:cNvSpPr>
          <p:nvPr/>
        </p:nvSpPr>
        <p:spPr bwMode="auto">
          <a:xfrm>
            <a:off x="2006600" y="1273175"/>
            <a:ext cx="4995863" cy="396875"/>
          </a:xfrm>
          <a:prstGeom prst="rect">
            <a:avLst/>
          </a:prstGeom>
          <a:noFill/>
          <a:ln w="9525" algn="ctr">
            <a:noFill/>
            <a:miter lim="800000"/>
            <a:headEnd/>
            <a:tailEnd/>
          </a:ln>
          <a:effectLst/>
        </p:spPr>
        <p:txBody>
          <a:bodyPr wrap="none">
            <a:spAutoFit/>
          </a:bodyPr>
          <a:lstStyle/>
          <a:p>
            <a:r>
              <a:rPr lang="en-US" sz="2000">
                <a:latin typeface="Calisto MT" pitchFamily="18" charset="0"/>
              </a:rPr>
              <a:t>Does this mean it’s going to be windy today?</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4766608"/>
            <a:ext cx="8991600" cy="1938992"/>
          </a:xfrm>
          <a:prstGeom prst="rect">
            <a:avLst/>
          </a:prstGeom>
        </p:spPr>
        <p:txBody>
          <a:bodyPr wrap="square">
            <a:spAutoFit/>
          </a:bodyPr>
          <a:lstStyle/>
          <a:p>
            <a:r>
              <a:rPr lang="en-US" sz="2000" dirty="0" smtClean="0"/>
              <a:t>Estimates of future SLR based on climate model output (</a:t>
            </a:r>
            <a:r>
              <a:rPr lang="en-US" sz="2000" dirty="0" err="1" smtClean="0"/>
              <a:t>Wigley</a:t>
            </a:r>
            <a:r>
              <a:rPr lang="en-US" sz="2000" dirty="0" smtClean="0"/>
              <a:t> and </a:t>
            </a:r>
            <a:r>
              <a:rPr lang="en-US" sz="2000" dirty="0" err="1" smtClean="0"/>
              <a:t>Raper</a:t>
            </a:r>
            <a:r>
              <a:rPr lang="en-US" sz="2000" dirty="0" smtClean="0"/>
              <a:t>, 1992) 	Increase in global sea-level of between 15-95 cm by 2100, with a "best 		estimate" of 50 cm (I.P.C.C., 1995). </a:t>
            </a:r>
          </a:p>
          <a:p>
            <a:endParaRPr lang="en-US" sz="2000" dirty="0" smtClean="0"/>
          </a:p>
          <a:p>
            <a:r>
              <a:rPr lang="en-US" sz="2000" dirty="0" smtClean="0"/>
              <a:t>This rate is more than double the rate of </a:t>
            </a:r>
            <a:r>
              <a:rPr lang="en-US" sz="2000" dirty="0" err="1" smtClean="0"/>
              <a:t>eustatic</a:t>
            </a:r>
            <a:r>
              <a:rPr lang="en-US" sz="2000" dirty="0" smtClean="0"/>
              <a:t> rise for the past century (Douglas, 1997; </a:t>
            </a:r>
            <a:r>
              <a:rPr lang="en-US" sz="2000" dirty="0" err="1" smtClean="0"/>
              <a:t>Peltier</a:t>
            </a:r>
            <a:r>
              <a:rPr lang="en-US" sz="2000" dirty="0" smtClean="0"/>
              <a:t> and Jiang, 1997). </a:t>
            </a:r>
            <a:endParaRPr lang="en-US" sz="2000" dirty="0"/>
          </a:p>
        </p:txBody>
      </p:sp>
      <p:sp>
        <p:nvSpPr>
          <p:cNvPr id="5" name="Rectangle 4"/>
          <p:cNvSpPr/>
          <p:nvPr/>
        </p:nvSpPr>
        <p:spPr>
          <a:xfrm>
            <a:off x="152400" y="762000"/>
            <a:ext cx="8991600" cy="4062651"/>
          </a:xfrm>
          <a:prstGeom prst="rect">
            <a:avLst/>
          </a:prstGeom>
        </p:spPr>
        <p:txBody>
          <a:bodyPr wrap="square">
            <a:spAutoFit/>
          </a:bodyPr>
          <a:lstStyle/>
          <a:p>
            <a:r>
              <a:rPr lang="en-US" sz="2000" dirty="0" smtClean="0"/>
              <a:t>The first component entails integrating model output such as </a:t>
            </a:r>
            <a:r>
              <a:rPr lang="en-US" sz="2000" dirty="0" err="1" smtClean="0"/>
              <a:t>eustatic</a:t>
            </a:r>
            <a:r>
              <a:rPr lang="en-US" sz="2000" dirty="0" smtClean="0"/>
              <a:t>, </a:t>
            </a:r>
            <a:r>
              <a:rPr lang="en-US" sz="2000" dirty="0" err="1" smtClean="0"/>
              <a:t>isostatic</a:t>
            </a:r>
            <a:r>
              <a:rPr lang="en-US" sz="2000" dirty="0" smtClean="0"/>
              <a:t>, and short-term climatic sea-level change estimates in order to assess the potential impacts on the shoreline due to these changes. </a:t>
            </a:r>
          </a:p>
          <a:p>
            <a:endParaRPr lang="en-US" sz="2000" dirty="0" smtClean="0"/>
          </a:p>
          <a:p>
            <a:r>
              <a:rPr lang="en-US" sz="2000" dirty="0" smtClean="0"/>
              <a:t>The second component involves developing other databases of environmental information, such as: </a:t>
            </a:r>
          </a:p>
          <a:p>
            <a:r>
              <a:rPr lang="en-US" sz="2000" dirty="0" smtClean="0"/>
              <a:t>Relative coastal sediment supply</a:t>
            </a:r>
          </a:p>
          <a:p>
            <a:r>
              <a:rPr lang="en-US" sz="2000" dirty="0" smtClean="0"/>
              <a:t>Episodic events </a:t>
            </a:r>
          </a:p>
          <a:p>
            <a:r>
              <a:rPr lang="en-US" sz="2000" dirty="0" smtClean="0"/>
              <a:t>	Hurricane intensity, track, and landfall location</a:t>
            </a:r>
          </a:p>
          <a:p>
            <a:r>
              <a:rPr lang="en-US" sz="2000" dirty="0" smtClean="0"/>
              <a:t>	Nor'easter storm intensity data </a:t>
            </a:r>
          </a:p>
          <a:p>
            <a:r>
              <a:rPr lang="en-US" sz="2000" dirty="0" smtClean="0"/>
              <a:t>	El Niño-related climate data such as short-term sea-level rise</a:t>
            </a:r>
          </a:p>
          <a:p>
            <a:r>
              <a:rPr lang="en-US" sz="2000" dirty="0" smtClean="0"/>
              <a:t> Human influences (e.g. coastal engineering). </a:t>
            </a:r>
            <a:r>
              <a:rPr lang="en-US" dirty="0" smtClean="0"/>
              <a:t/>
            </a:r>
            <a:br>
              <a:rPr lang="en-US" dirty="0" smtClean="0"/>
            </a:br>
            <a:endParaRPr lang="en-US" dirty="0"/>
          </a:p>
        </p:txBody>
      </p:sp>
      <p:sp>
        <p:nvSpPr>
          <p:cNvPr id="6" name="Rectangle 5"/>
          <p:cNvSpPr/>
          <p:nvPr/>
        </p:nvSpPr>
        <p:spPr>
          <a:xfrm>
            <a:off x="457200" y="228600"/>
            <a:ext cx="7010400" cy="400110"/>
          </a:xfrm>
          <a:prstGeom prst="rect">
            <a:avLst/>
          </a:prstGeom>
        </p:spPr>
        <p:txBody>
          <a:bodyPr wrap="square">
            <a:spAutoFit/>
          </a:bodyPr>
          <a:lstStyle/>
          <a:p>
            <a:r>
              <a:rPr lang="en-US" sz="2000" dirty="0" smtClean="0"/>
              <a:t>National Assessment of Coastal Vulnerability to Sea Level Rise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066800" y="563562"/>
            <a:ext cx="8686800" cy="579438"/>
          </a:xfrm>
        </p:spPr>
        <p:txBody>
          <a:bodyPr>
            <a:normAutofit/>
          </a:bodyPr>
          <a:lstStyle/>
          <a:p>
            <a:pPr defTabSz="1014413"/>
            <a:r>
              <a:rPr lang="en-US" sz="3200" dirty="0" smtClean="0"/>
              <a:t>The Big Picture</a:t>
            </a:r>
            <a:endParaRPr lang="en-US" sz="3200" dirty="0"/>
          </a:p>
        </p:txBody>
      </p:sp>
      <p:sp>
        <p:nvSpPr>
          <p:cNvPr id="35843" name="Rectangle 3"/>
          <p:cNvSpPr>
            <a:spLocks noGrp="1" noChangeArrowheads="1"/>
          </p:cNvSpPr>
          <p:nvPr>
            <p:ph type="body" sz="half" idx="1"/>
          </p:nvPr>
        </p:nvSpPr>
        <p:spPr>
          <a:xfrm>
            <a:off x="152400" y="1219200"/>
            <a:ext cx="4876800" cy="5486400"/>
          </a:xfrm>
        </p:spPr>
        <p:txBody>
          <a:bodyPr/>
          <a:lstStyle/>
          <a:p>
            <a:pPr marL="379413" indent="-379413" defTabSz="1014413"/>
            <a:r>
              <a:rPr lang="en-US" sz="1800" dirty="0"/>
              <a:t>International Global Earth Observing System of Systems </a:t>
            </a:r>
            <a:endParaRPr lang="en-US" sz="1800" dirty="0" smtClean="0"/>
          </a:p>
          <a:p>
            <a:pPr marL="745173" lvl="1" indent="-379413" defTabSz="1014413"/>
            <a:r>
              <a:rPr lang="en-US" sz="1600" dirty="0" smtClean="0"/>
              <a:t>Ocean </a:t>
            </a:r>
            <a:r>
              <a:rPr lang="en-US" sz="1600" dirty="0"/>
              <a:t>component:  the </a:t>
            </a:r>
            <a:r>
              <a:rPr lang="en-US" sz="1600" b="1" dirty="0"/>
              <a:t>Global Ocean Observing System (GOOS).</a:t>
            </a:r>
          </a:p>
          <a:p>
            <a:pPr marL="379413" indent="-379413" defTabSz="1014413"/>
            <a:endParaRPr lang="en-US" sz="1800" dirty="0"/>
          </a:p>
          <a:p>
            <a:pPr marL="379413" indent="-379413" defTabSz="1014413"/>
            <a:r>
              <a:rPr lang="en-US" sz="1800" dirty="0"/>
              <a:t>GOOS is coordinated by United Nation agencies.  </a:t>
            </a:r>
            <a:endParaRPr lang="en-US" sz="1800" dirty="0" smtClean="0"/>
          </a:p>
          <a:p>
            <a:pPr marL="745173" lvl="1" indent="-379413" defTabSz="1014413"/>
            <a:r>
              <a:rPr lang="en-US" sz="1600" dirty="0" smtClean="0"/>
              <a:t>More </a:t>
            </a:r>
            <a:r>
              <a:rPr lang="en-US" sz="1600" dirty="0"/>
              <a:t>than 100 ocean nations participate.</a:t>
            </a:r>
          </a:p>
          <a:p>
            <a:pPr marL="379413" indent="-379413" defTabSz="1014413">
              <a:buFontTx/>
              <a:buNone/>
            </a:pPr>
            <a:r>
              <a:rPr lang="en-US" sz="1800" dirty="0"/>
              <a:t>.</a:t>
            </a:r>
          </a:p>
          <a:p>
            <a:pPr marL="379413" indent="-379413" defTabSz="1014413"/>
            <a:r>
              <a:rPr lang="en-US" sz="1800" dirty="0"/>
              <a:t>The </a:t>
            </a:r>
            <a:r>
              <a:rPr lang="en-US" sz="1800" dirty="0" smtClean="0"/>
              <a:t>U.S. </a:t>
            </a:r>
            <a:r>
              <a:rPr lang="en-US" sz="1800" dirty="0"/>
              <a:t>contribution to GOOS is the </a:t>
            </a:r>
            <a:r>
              <a:rPr lang="en-US" sz="1800" b="1" dirty="0"/>
              <a:t>U.S. Integrated Ocean Observing System (IOOS).</a:t>
            </a:r>
            <a:r>
              <a:rPr lang="en-US" sz="1800" dirty="0"/>
              <a:t> </a:t>
            </a:r>
            <a:br>
              <a:rPr lang="en-US" sz="1800" dirty="0"/>
            </a:br>
            <a:endParaRPr lang="en-US" sz="1800" dirty="0"/>
          </a:p>
          <a:p>
            <a:pPr marL="379413" indent="-379413" defTabSz="1014413"/>
            <a:r>
              <a:rPr lang="en-US" sz="1800" dirty="0"/>
              <a:t>The </a:t>
            </a:r>
            <a:r>
              <a:rPr lang="en-US" sz="1800" b="1" dirty="0"/>
              <a:t>Gulf of Mexico Coastal Ocean Observing System</a:t>
            </a:r>
            <a:r>
              <a:rPr lang="en-US" sz="1800" dirty="0"/>
              <a:t> is one of 11 regional programs that comprise the IOOS </a:t>
            </a:r>
            <a:r>
              <a:rPr lang="en-US" sz="1800" dirty="0" smtClean="0"/>
              <a:t>.</a:t>
            </a:r>
            <a:endParaRPr lang="en-US" sz="1800" dirty="0"/>
          </a:p>
          <a:p>
            <a:pPr marL="379413" indent="-379413" defTabSz="1014413"/>
            <a:endParaRPr lang="en-US" sz="1800" dirty="0"/>
          </a:p>
          <a:p>
            <a:pPr marL="379413" indent="-379413" defTabSz="1014413"/>
            <a:endParaRPr lang="en-US" sz="1800" dirty="0"/>
          </a:p>
          <a:p>
            <a:pPr marL="379413" indent="-379413" defTabSz="1014413">
              <a:buFontTx/>
              <a:buNone/>
            </a:pPr>
            <a:endParaRPr lang="en-US" sz="1800" dirty="0"/>
          </a:p>
          <a:p>
            <a:pPr marL="379413" indent="-379413" defTabSz="1014413"/>
            <a:endParaRPr lang="en-US" sz="1800" dirty="0"/>
          </a:p>
          <a:p>
            <a:pPr marL="379413" indent="-379413" defTabSz="1014413"/>
            <a:endParaRPr lang="en-US" sz="1800" dirty="0"/>
          </a:p>
          <a:p>
            <a:pPr marL="379413" indent="-379413" defTabSz="1014413"/>
            <a:endParaRPr lang="en-US" sz="1800" dirty="0"/>
          </a:p>
          <a:p>
            <a:pPr marL="379413" indent="-379413" defTabSz="1014413">
              <a:buFontTx/>
              <a:buNone/>
            </a:pPr>
            <a:endParaRPr lang="en-US" sz="2400" dirty="0"/>
          </a:p>
          <a:p>
            <a:pPr marL="379413" indent="-379413" defTabSz="1014413"/>
            <a:endParaRPr lang="en-US" sz="2400" dirty="0"/>
          </a:p>
        </p:txBody>
      </p:sp>
      <p:grpSp>
        <p:nvGrpSpPr>
          <p:cNvPr id="2" name="Group 4"/>
          <p:cNvGrpSpPr>
            <a:grpSpLocks/>
          </p:cNvGrpSpPr>
          <p:nvPr/>
        </p:nvGrpSpPr>
        <p:grpSpPr bwMode="auto">
          <a:xfrm>
            <a:off x="6107113" y="1676400"/>
            <a:ext cx="2579687" cy="1843088"/>
            <a:chOff x="1620" y="1600"/>
            <a:chExt cx="3060" cy="1747"/>
          </a:xfrm>
        </p:grpSpPr>
        <p:grpSp>
          <p:nvGrpSpPr>
            <p:cNvPr id="3" name="Group 5"/>
            <p:cNvGrpSpPr>
              <a:grpSpLocks/>
            </p:cNvGrpSpPr>
            <p:nvPr/>
          </p:nvGrpSpPr>
          <p:grpSpPr bwMode="auto">
            <a:xfrm>
              <a:off x="4470" y="1855"/>
              <a:ext cx="208" cy="289"/>
              <a:chOff x="4470" y="1855"/>
              <a:chExt cx="208" cy="289"/>
            </a:xfrm>
          </p:grpSpPr>
          <p:sp>
            <p:nvSpPr>
              <p:cNvPr id="35846" name="Freeform 6"/>
              <p:cNvSpPr>
                <a:spLocks/>
              </p:cNvSpPr>
              <p:nvPr/>
            </p:nvSpPr>
            <p:spPr bwMode="auto">
              <a:xfrm>
                <a:off x="4534" y="1855"/>
                <a:ext cx="144" cy="236"/>
              </a:xfrm>
              <a:custGeom>
                <a:avLst/>
                <a:gdLst/>
                <a:ahLst/>
                <a:cxnLst>
                  <a:cxn ang="0">
                    <a:pos x="143" y="0"/>
                  </a:cxn>
                  <a:cxn ang="0">
                    <a:pos x="0" y="111"/>
                  </a:cxn>
                  <a:cxn ang="0">
                    <a:pos x="0" y="235"/>
                  </a:cxn>
                  <a:cxn ang="0">
                    <a:pos x="143" y="125"/>
                  </a:cxn>
                  <a:cxn ang="0">
                    <a:pos x="143" y="0"/>
                  </a:cxn>
                </a:cxnLst>
                <a:rect l="0" t="0" r="r" b="b"/>
                <a:pathLst>
                  <a:path w="144" h="236">
                    <a:moveTo>
                      <a:pt x="143" y="0"/>
                    </a:moveTo>
                    <a:lnTo>
                      <a:pt x="0" y="111"/>
                    </a:lnTo>
                    <a:lnTo>
                      <a:pt x="0" y="235"/>
                    </a:lnTo>
                    <a:lnTo>
                      <a:pt x="143" y="125"/>
                    </a:lnTo>
                    <a:lnTo>
                      <a:pt x="143" y="0"/>
                    </a:lnTo>
                  </a:path>
                </a:pathLst>
              </a:custGeom>
              <a:solidFill>
                <a:srgbClr val="037C03"/>
              </a:solidFill>
              <a:ln w="12700" cap="rnd" cmpd="sng">
                <a:solidFill>
                  <a:srgbClr val="000000"/>
                </a:solidFill>
                <a:prstDash val="solid"/>
                <a:round/>
                <a:headEnd type="none" w="med" len="med"/>
                <a:tailEnd type="none" w="med" len="med"/>
              </a:ln>
              <a:effectLst/>
            </p:spPr>
            <p:txBody>
              <a:bodyPr/>
              <a:lstStyle/>
              <a:p>
                <a:endParaRPr lang="en-US"/>
              </a:p>
            </p:txBody>
          </p:sp>
          <p:sp>
            <p:nvSpPr>
              <p:cNvPr id="35847" name="Freeform 7"/>
              <p:cNvSpPr>
                <a:spLocks/>
              </p:cNvSpPr>
              <p:nvPr/>
            </p:nvSpPr>
            <p:spPr bwMode="auto">
              <a:xfrm>
                <a:off x="4481" y="1966"/>
                <a:ext cx="54" cy="178"/>
              </a:xfrm>
              <a:custGeom>
                <a:avLst/>
                <a:gdLst/>
                <a:ahLst/>
                <a:cxnLst>
                  <a:cxn ang="0">
                    <a:pos x="0" y="50"/>
                  </a:cxn>
                  <a:cxn ang="0">
                    <a:pos x="47" y="22"/>
                  </a:cxn>
                  <a:cxn ang="0">
                    <a:pos x="53" y="0"/>
                  </a:cxn>
                  <a:cxn ang="0">
                    <a:pos x="53" y="123"/>
                  </a:cxn>
                  <a:cxn ang="0">
                    <a:pos x="47" y="152"/>
                  </a:cxn>
                  <a:cxn ang="0">
                    <a:pos x="0" y="177"/>
                  </a:cxn>
                  <a:cxn ang="0">
                    <a:pos x="0" y="50"/>
                  </a:cxn>
                </a:cxnLst>
                <a:rect l="0" t="0" r="r" b="b"/>
                <a:pathLst>
                  <a:path w="54" h="178">
                    <a:moveTo>
                      <a:pt x="0" y="50"/>
                    </a:moveTo>
                    <a:lnTo>
                      <a:pt x="47" y="22"/>
                    </a:lnTo>
                    <a:lnTo>
                      <a:pt x="53" y="0"/>
                    </a:lnTo>
                    <a:lnTo>
                      <a:pt x="53" y="123"/>
                    </a:lnTo>
                    <a:lnTo>
                      <a:pt x="47" y="152"/>
                    </a:lnTo>
                    <a:lnTo>
                      <a:pt x="0" y="177"/>
                    </a:lnTo>
                    <a:lnTo>
                      <a:pt x="0" y="50"/>
                    </a:lnTo>
                  </a:path>
                </a:pathLst>
              </a:custGeom>
              <a:solidFill>
                <a:srgbClr val="037C03"/>
              </a:solidFill>
              <a:ln w="12700" cap="rnd" cmpd="sng">
                <a:solidFill>
                  <a:srgbClr val="000000"/>
                </a:solidFill>
                <a:prstDash val="solid"/>
                <a:round/>
                <a:headEnd type="none" w="med" len="med"/>
                <a:tailEnd type="none" w="med" len="med"/>
              </a:ln>
              <a:effectLst/>
            </p:spPr>
            <p:txBody>
              <a:bodyPr/>
              <a:lstStyle/>
              <a:p>
                <a:endParaRPr lang="en-US"/>
              </a:p>
            </p:txBody>
          </p:sp>
          <p:sp>
            <p:nvSpPr>
              <p:cNvPr id="35848" name="Freeform 8"/>
              <p:cNvSpPr>
                <a:spLocks/>
              </p:cNvSpPr>
              <p:nvPr/>
            </p:nvSpPr>
            <p:spPr bwMode="auto">
              <a:xfrm>
                <a:off x="4470" y="2052"/>
                <a:ext cx="19" cy="47"/>
              </a:xfrm>
              <a:custGeom>
                <a:avLst/>
                <a:gdLst/>
                <a:ahLst/>
                <a:cxnLst>
                  <a:cxn ang="0">
                    <a:pos x="18" y="0"/>
                  </a:cxn>
                  <a:cxn ang="0">
                    <a:pos x="0" y="17"/>
                  </a:cxn>
                  <a:cxn ang="0">
                    <a:pos x="18" y="46"/>
                  </a:cxn>
                  <a:cxn ang="0">
                    <a:pos x="18" y="0"/>
                  </a:cxn>
                </a:cxnLst>
                <a:rect l="0" t="0" r="r" b="b"/>
                <a:pathLst>
                  <a:path w="19" h="47">
                    <a:moveTo>
                      <a:pt x="18" y="0"/>
                    </a:moveTo>
                    <a:lnTo>
                      <a:pt x="0" y="17"/>
                    </a:lnTo>
                    <a:lnTo>
                      <a:pt x="18" y="46"/>
                    </a:lnTo>
                    <a:lnTo>
                      <a:pt x="18" y="0"/>
                    </a:lnTo>
                  </a:path>
                </a:pathLst>
              </a:custGeom>
              <a:solidFill>
                <a:srgbClr val="037C03"/>
              </a:solidFill>
              <a:ln w="12700" cap="rnd" cmpd="sng">
                <a:solidFill>
                  <a:srgbClr val="000000"/>
                </a:solidFill>
                <a:prstDash val="solid"/>
                <a:round/>
                <a:headEnd type="none" w="med" len="med"/>
                <a:tailEnd type="none" w="med" len="med"/>
              </a:ln>
              <a:effectLst/>
            </p:spPr>
            <p:txBody>
              <a:bodyPr/>
              <a:lstStyle/>
              <a:p>
                <a:endParaRPr lang="en-US"/>
              </a:p>
            </p:txBody>
          </p:sp>
          <p:sp>
            <p:nvSpPr>
              <p:cNvPr id="35849" name="Freeform 9"/>
              <p:cNvSpPr>
                <a:spLocks/>
              </p:cNvSpPr>
              <p:nvPr/>
            </p:nvSpPr>
            <p:spPr bwMode="auto">
              <a:xfrm>
                <a:off x="4529" y="1966"/>
                <a:ext cx="6" cy="152"/>
              </a:xfrm>
              <a:custGeom>
                <a:avLst/>
                <a:gdLst/>
                <a:ahLst/>
                <a:cxnLst>
                  <a:cxn ang="0">
                    <a:pos x="4" y="0"/>
                  </a:cxn>
                  <a:cxn ang="0">
                    <a:pos x="0" y="24"/>
                  </a:cxn>
                  <a:cxn ang="0">
                    <a:pos x="0" y="151"/>
                  </a:cxn>
                  <a:cxn ang="0">
                    <a:pos x="5" y="126"/>
                  </a:cxn>
                  <a:cxn ang="0">
                    <a:pos x="4" y="0"/>
                  </a:cxn>
                </a:cxnLst>
                <a:rect l="0" t="0" r="r" b="b"/>
                <a:pathLst>
                  <a:path w="6" h="152">
                    <a:moveTo>
                      <a:pt x="4" y="0"/>
                    </a:moveTo>
                    <a:lnTo>
                      <a:pt x="0" y="24"/>
                    </a:lnTo>
                    <a:lnTo>
                      <a:pt x="0" y="151"/>
                    </a:lnTo>
                    <a:lnTo>
                      <a:pt x="5" y="126"/>
                    </a:lnTo>
                    <a:lnTo>
                      <a:pt x="4" y="0"/>
                    </a:lnTo>
                  </a:path>
                </a:pathLst>
              </a:custGeom>
              <a:solidFill>
                <a:srgbClr val="037C03"/>
              </a:solidFill>
              <a:ln w="12700" cap="rnd" cmpd="sng">
                <a:solidFill>
                  <a:srgbClr val="000000"/>
                </a:solidFill>
                <a:prstDash val="solid"/>
                <a:round/>
                <a:headEnd type="none" w="med" len="med"/>
                <a:tailEnd type="none" w="med" len="med"/>
              </a:ln>
              <a:effectLst/>
            </p:spPr>
            <p:txBody>
              <a:bodyPr/>
              <a:lstStyle/>
              <a:p>
                <a:endParaRPr lang="en-US"/>
              </a:p>
            </p:txBody>
          </p:sp>
        </p:grpSp>
        <p:grpSp>
          <p:nvGrpSpPr>
            <p:cNvPr id="4" name="Group 10"/>
            <p:cNvGrpSpPr>
              <a:grpSpLocks/>
            </p:cNvGrpSpPr>
            <p:nvPr/>
          </p:nvGrpSpPr>
          <p:grpSpPr bwMode="auto">
            <a:xfrm>
              <a:off x="3055" y="2882"/>
              <a:ext cx="949" cy="465"/>
              <a:chOff x="3055" y="2882"/>
              <a:chExt cx="949" cy="465"/>
            </a:xfrm>
          </p:grpSpPr>
          <p:sp>
            <p:nvSpPr>
              <p:cNvPr id="35851" name="Freeform 11"/>
              <p:cNvSpPr>
                <a:spLocks/>
              </p:cNvSpPr>
              <p:nvPr/>
            </p:nvSpPr>
            <p:spPr bwMode="auto">
              <a:xfrm>
                <a:off x="3477" y="2887"/>
                <a:ext cx="40" cy="138"/>
              </a:xfrm>
              <a:custGeom>
                <a:avLst/>
                <a:gdLst/>
                <a:ahLst/>
                <a:cxnLst>
                  <a:cxn ang="0">
                    <a:pos x="0" y="24"/>
                  </a:cxn>
                  <a:cxn ang="0">
                    <a:pos x="18" y="78"/>
                  </a:cxn>
                  <a:cxn ang="0">
                    <a:pos x="18" y="137"/>
                  </a:cxn>
                  <a:cxn ang="0">
                    <a:pos x="39" y="123"/>
                  </a:cxn>
                  <a:cxn ang="0">
                    <a:pos x="39" y="0"/>
                  </a:cxn>
                  <a:cxn ang="0">
                    <a:pos x="0" y="24"/>
                  </a:cxn>
                </a:cxnLst>
                <a:rect l="0" t="0" r="r" b="b"/>
                <a:pathLst>
                  <a:path w="40" h="138">
                    <a:moveTo>
                      <a:pt x="0" y="24"/>
                    </a:moveTo>
                    <a:lnTo>
                      <a:pt x="18" y="78"/>
                    </a:lnTo>
                    <a:lnTo>
                      <a:pt x="18" y="137"/>
                    </a:lnTo>
                    <a:lnTo>
                      <a:pt x="39" y="123"/>
                    </a:lnTo>
                    <a:lnTo>
                      <a:pt x="39" y="0"/>
                    </a:lnTo>
                    <a:lnTo>
                      <a:pt x="0" y="24"/>
                    </a:lnTo>
                  </a:path>
                </a:pathLst>
              </a:custGeom>
              <a:solidFill>
                <a:srgbClr val="8CF4EA"/>
              </a:solidFill>
              <a:ln w="12700" cap="rnd" cmpd="sng">
                <a:solidFill>
                  <a:srgbClr val="000000"/>
                </a:solidFill>
                <a:prstDash val="solid"/>
                <a:round/>
                <a:headEnd type="none" w="med" len="med"/>
                <a:tailEnd type="none" w="med" len="med"/>
              </a:ln>
              <a:effectLst/>
            </p:spPr>
            <p:txBody>
              <a:bodyPr/>
              <a:lstStyle/>
              <a:p>
                <a:endParaRPr lang="en-US"/>
              </a:p>
            </p:txBody>
          </p:sp>
          <p:sp>
            <p:nvSpPr>
              <p:cNvPr id="35852" name="Freeform 12"/>
              <p:cNvSpPr>
                <a:spLocks/>
              </p:cNvSpPr>
              <p:nvPr/>
            </p:nvSpPr>
            <p:spPr bwMode="auto">
              <a:xfrm>
                <a:off x="3516" y="2882"/>
                <a:ext cx="122" cy="128"/>
              </a:xfrm>
              <a:custGeom>
                <a:avLst/>
                <a:gdLst/>
                <a:ahLst/>
                <a:cxnLst>
                  <a:cxn ang="0">
                    <a:pos x="0" y="5"/>
                  </a:cxn>
                  <a:cxn ang="0">
                    <a:pos x="51" y="0"/>
                  </a:cxn>
                  <a:cxn ang="0">
                    <a:pos x="121" y="0"/>
                  </a:cxn>
                  <a:cxn ang="0">
                    <a:pos x="121" y="124"/>
                  </a:cxn>
                  <a:cxn ang="0">
                    <a:pos x="51" y="124"/>
                  </a:cxn>
                  <a:cxn ang="0">
                    <a:pos x="0" y="127"/>
                  </a:cxn>
                  <a:cxn ang="0">
                    <a:pos x="0" y="5"/>
                  </a:cxn>
                </a:cxnLst>
                <a:rect l="0" t="0" r="r" b="b"/>
                <a:pathLst>
                  <a:path w="122" h="128">
                    <a:moveTo>
                      <a:pt x="0" y="5"/>
                    </a:moveTo>
                    <a:lnTo>
                      <a:pt x="51" y="0"/>
                    </a:lnTo>
                    <a:lnTo>
                      <a:pt x="121" y="0"/>
                    </a:lnTo>
                    <a:lnTo>
                      <a:pt x="121" y="124"/>
                    </a:lnTo>
                    <a:lnTo>
                      <a:pt x="51" y="124"/>
                    </a:lnTo>
                    <a:lnTo>
                      <a:pt x="0" y="127"/>
                    </a:lnTo>
                    <a:lnTo>
                      <a:pt x="0" y="5"/>
                    </a:lnTo>
                  </a:path>
                </a:pathLst>
              </a:custGeom>
              <a:solidFill>
                <a:srgbClr val="8CF4EA"/>
              </a:solidFill>
              <a:ln w="12700" cap="rnd" cmpd="sng">
                <a:solidFill>
                  <a:srgbClr val="000000"/>
                </a:solidFill>
                <a:prstDash val="solid"/>
                <a:round/>
                <a:headEnd type="none" w="med" len="med"/>
                <a:tailEnd type="none" w="med" len="med"/>
              </a:ln>
              <a:effectLst/>
            </p:spPr>
            <p:txBody>
              <a:bodyPr/>
              <a:lstStyle/>
              <a:p>
                <a:endParaRPr lang="en-US"/>
              </a:p>
            </p:txBody>
          </p:sp>
          <p:sp>
            <p:nvSpPr>
              <p:cNvPr id="35853" name="Freeform 13"/>
              <p:cNvSpPr>
                <a:spLocks/>
              </p:cNvSpPr>
              <p:nvPr/>
            </p:nvSpPr>
            <p:spPr bwMode="auto">
              <a:xfrm>
                <a:off x="3638" y="2884"/>
                <a:ext cx="58" cy="174"/>
              </a:xfrm>
              <a:custGeom>
                <a:avLst/>
                <a:gdLst/>
                <a:ahLst/>
                <a:cxnLst>
                  <a:cxn ang="0">
                    <a:pos x="0" y="0"/>
                  </a:cxn>
                  <a:cxn ang="0">
                    <a:pos x="0" y="122"/>
                  </a:cxn>
                  <a:cxn ang="0">
                    <a:pos x="57" y="173"/>
                  </a:cxn>
                  <a:cxn ang="0">
                    <a:pos x="57" y="48"/>
                  </a:cxn>
                  <a:cxn ang="0">
                    <a:pos x="0" y="0"/>
                  </a:cxn>
                </a:cxnLst>
                <a:rect l="0" t="0" r="r" b="b"/>
                <a:pathLst>
                  <a:path w="58" h="174">
                    <a:moveTo>
                      <a:pt x="0" y="0"/>
                    </a:moveTo>
                    <a:lnTo>
                      <a:pt x="0" y="122"/>
                    </a:lnTo>
                    <a:lnTo>
                      <a:pt x="57" y="173"/>
                    </a:lnTo>
                    <a:lnTo>
                      <a:pt x="57" y="48"/>
                    </a:lnTo>
                    <a:lnTo>
                      <a:pt x="0" y="0"/>
                    </a:lnTo>
                  </a:path>
                </a:pathLst>
              </a:custGeom>
              <a:solidFill>
                <a:srgbClr val="8CF4EA"/>
              </a:solidFill>
              <a:ln w="12700" cap="rnd" cmpd="sng">
                <a:solidFill>
                  <a:srgbClr val="000000"/>
                </a:solidFill>
                <a:prstDash val="solid"/>
                <a:round/>
                <a:headEnd type="none" w="med" len="med"/>
                <a:tailEnd type="none" w="med" len="med"/>
              </a:ln>
              <a:effectLst/>
            </p:spPr>
            <p:txBody>
              <a:bodyPr/>
              <a:lstStyle/>
              <a:p>
                <a:endParaRPr lang="en-US"/>
              </a:p>
            </p:txBody>
          </p:sp>
          <p:sp>
            <p:nvSpPr>
              <p:cNvPr id="35854" name="Freeform 14"/>
              <p:cNvSpPr>
                <a:spLocks/>
              </p:cNvSpPr>
              <p:nvPr/>
            </p:nvSpPr>
            <p:spPr bwMode="auto">
              <a:xfrm>
                <a:off x="3695" y="2916"/>
                <a:ext cx="71" cy="141"/>
              </a:xfrm>
              <a:custGeom>
                <a:avLst/>
                <a:gdLst/>
                <a:ahLst/>
                <a:cxnLst>
                  <a:cxn ang="0">
                    <a:pos x="0" y="18"/>
                  </a:cxn>
                  <a:cxn ang="0">
                    <a:pos x="70" y="0"/>
                  </a:cxn>
                  <a:cxn ang="0">
                    <a:pos x="70" y="124"/>
                  </a:cxn>
                  <a:cxn ang="0">
                    <a:pos x="0" y="140"/>
                  </a:cxn>
                  <a:cxn ang="0">
                    <a:pos x="0" y="18"/>
                  </a:cxn>
                </a:cxnLst>
                <a:rect l="0" t="0" r="r" b="b"/>
                <a:pathLst>
                  <a:path w="71" h="141">
                    <a:moveTo>
                      <a:pt x="0" y="18"/>
                    </a:moveTo>
                    <a:lnTo>
                      <a:pt x="70" y="0"/>
                    </a:lnTo>
                    <a:lnTo>
                      <a:pt x="70" y="124"/>
                    </a:lnTo>
                    <a:lnTo>
                      <a:pt x="0" y="140"/>
                    </a:lnTo>
                    <a:lnTo>
                      <a:pt x="0" y="18"/>
                    </a:lnTo>
                  </a:path>
                </a:pathLst>
              </a:custGeom>
              <a:solidFill>
                <a:srgbClr val="8CF4EA"/>
              </a:solidFill>
              <a:ln w="12700" cap="rnd" cmpd="sng">
                <a:solidFill>
                  <a:srgbClr val="000000"/>
                </a:solidFill>
                <a:prstDash val="solid"/>
                <a:round/>
                <a:headEnd type="none" w="med" len="med"/>
                <a:tailEnd type="none" w="med" len="med"/>
              </a:ln>
              <a:effectLst/>
            </p:spPr>
            <p:txBody>
              <a:bodyPr/>
              <a:lstStyle/>
              <a:p>
                <a:endParaRPr lang="en-US"/>
              </a:p>
            </p:txBody>
          </p:sp>
          <p:sp>
            <p:nvSpPr>
              <p:cNvPr id="35855" name="Freeform 15"/>
              <p:cNvSpPr>
                <a:spLocks/>
              </p:cNvSpPr>
              <p:nvPr/>
            </p:nvSpPr>
            <p:spPr bwMode="auto">
              <a:xfrm>
                <a:off x="3813" y="3036"/>
                <a:ext cx="47" cy="195"/>
              </a:xfrm>
              <a:custGeom>
                <a:avLst/>
                <a:gdLst/>
                <a:ahLst/>
                <a:cxnLst>
                  <a:cxn ang="0">
                    <a:pos x="0" y="0"/>
                  </a:cxn>
                  <a:cxn ang="0">
                    <a:pos x="46" y="69"/>
                  </a:cxn>
                  <a:cxn ang="0">
                    <a:pos x="46" y="194"/>
                  </a:cxn>
                  <a:cxn ang="0">
                    <a:pos x="0" y="123"/>
                  </a:cxn>
                  <a:cxn ang="0">
                    <a:pos x="0" y="0"/>
                  </a:cxn>
                </a:cxnLst>
                <a:rect l="0" t="0" r="r" b="b"/>
                <a:pathLst>
                  <a:path w="47" h="195">
                    <a:moveTo>
                      <a:pt x="0" y="0"/>
                    </a:moveTo>
                    <a:lnTo>
                      <a:pt x="46" y="69"/>
                    </a:lnTo>
                    <a:lnTo>
                      <a:pt x="46" y="194"/>
                    </a:lnTo>
                    <a:lnTo>
                      <a:pt x="0" y="123"/>
                    </a:lnTo>
                    <a:lnTo>
                      <a:pt x="0" y="0"/>
                    </a:lnTo>
                  </a:path>
                </a:pathLst>
              </a:custGeom>
              <a:solidFill>
                <a:srgbClr val="8CF4EA"/>
              </a:solidFill>
              <a:ln w="12700" cap="rnd" cmpd="sng">
                <a:solidFill>
                  <a:srgbClr val="000000"/>
                </a:solidFill>
                <a:prstDash val="solid"/>
                <a:round/>
                <a:headEnd type="none" w="med" len="med"/>
                <a:tailEnd type="none" w="med" len="med"/>
              </a:ln>
              <a:effectLst/>
            </p:spPr>
            <p:txBody>
              <a:bodyPr/>
              <a:lstStyle/>
              <a:p>
                <a:endParaRPr lang="en-US"/>
              </a:p>
            </p:txBody>
          </p:sp>
          <p:sp>
            <p:nvSpPr>
              <p:cNvPr id="35856" name="Freeform 16"/>
              <p:cNvSpPr>
                <a:spLocks/>
              </p:cNvSpPr>
              <p:nvPr/>
            </p:nvSpPr>
            <p:spPr bwMode="auto">
              <a:xfrm>
                <a:off x="3765" y="2916"/>
                <a:ext cx="61" cy="177"/>
              </a:xfrm>
              <a:custGeom>
                <a:avLst/>
                <a:gdLst/>
                <a:ahLst/>
                <a:cxnLst>
                  <a:cxn ang="0">
                    <a:pos x="0" y="0"/>
                  </a:cxn>
                  <a:cxn ang="0">
                    <a:pos x="60" y="63"/>
                  </a:cxn>
                  <a:cxn ang="0">
                    <a:pos x="47" y="121"/>
                  </a:cxn>
                  <a:cxn ang="0">
                    <a:pos x="47" y="176"/>
                  </a:cxn>
                  <a:cxn ang="0">
                    <a:pos x="0" y="122"/>
                  </a:cxn>
                  <a:cxn ang="0">
                    <a:pos x="0" y="0"/>
                  </a:cxn>
                </a:cxnLst>
                <a:rect l="0" t="0" r="r" b="b"/>
                <a:pathLst>
                  <a:path w="61" h="177">
                    <a:moveTo>
                      <a:pt x="0" y="0"/>
                    </a:moveTo>
                    <a:lnTo>
                      <a:pt x="60" y="63"/>
                    </a:lnTo>
                    <a:lnTo>
                      <a:pt x="47" y="121"/>
                    </a:lnTo>
                    <a:lnTo>
                      <a:pt x="47" y="176"/>
                    </a:lnTo>
                    <a:lnTo>
                      <a:pt x="0" y="122"/>
                    </a:lnTo>
                    <a:lnTo>
                      <a:pt x="0" y="0"/>
                    </a:lnTo>
                  </a:path>
                </a:pathLst>
              </a:custGeom>
              <a:solidFill>
                <a:srgbClr val="8CF4EA"/>
              </a:solidFill>
              <a:ln w="12700" cap="rnd" cmpd="sng">
                <a:solidFill>
                  <a:srgbClr val="000000"/>
                </a:solidFill>
                <a:prstDash val="solid"/>
                <a:round/>
                <a:headEnd type="none" w="med" len="med"/>
                <a:tailEnd type="none" w="med" len="med"/>
              </a:ln>
              <a:effectLst/>
            </p:spPr>
            <p:txBody>
              <a:bodyPr/>
              <a:lstStyle/>
              <a:p>
                <a:endParaRPr lang="en-US"/>
              </a:p>
            </p:txBody>
          </p:sp>
          <p:sp>
            <p:nvSpPr>
              <p:cNvPr id="35857" name="Freeform 17"/>
              <p:cNvSpPr>
                <a:spLocks/>
              </p:cNvSpPr>
              <p:nvPr/>
            </p:nvSpPr>
            <p:spPr bwMode="auto">
              <a:xfrm>
                <a:off x="3055" y="2932"/>
                <a:ext cx="125" cy="219"/>
              </a:xfrm>
              <a:custGeom>
                <a:avLst/>
                <a:gdLst/>
                <a:ahLst/>
                <a:cxnLst>
                  <a:cxn ang="0">
                    <a:pos x="11" y="218"/>
                  </a:cxn>
                  <a:cxn ang="0">
                    <a:pos x="0" y="150"/>
                  </a:cxn>
                  <a:cxn ang="0">
                    <a:pos x="26" y="79"/>
                  </a:cxn>
                  <a:cxn ang="0">
                    <a:pos x="124" y="0"/>
                  </a:cxn>
                  <a:cxn ang="0">
                    <a:pos x="124" y="123"/>
                  </a:cxn>
                  <a:cxn ang="0">
                    <a:pos x="27" y="200"/>
                  </a:cxn>
                  <a:cxn ang="0">
                    <a:pos x="11" y="218"/>
                  </a:cxn>
                </a:cxnLst>
                <a:rect l="0" t="0" r="r" b="b"/>
                <a:pathLst>
                  <a:path w="125" h="219">
                    <a:moveTo>
                      <a:pt x="11" y="218"/>
                    </a:moveTo>
                    <a:lnTo>
                      <a:pt x="0" y="150"/>
                    </a:lnTo>
                    <a:lnTo>
                      <a:pt x="26" y="79"/>
                    </a:lnTo>
                    <a:lnTo>
                      <a:pt x="124" y="0"/>
                    </a:lnTo>
                    <a:lnTo>
                      <a:pt x="124" y="123"/>
                    </a:lnTo>
                    <a:lnTo>
                      <a:pt x="27" y="200"/>
                    </a:lnTo>
                    <a:lnTo>
                      <a:pt x="11" y="218"/>
                    </a:lnTo>
                  </a:path>
                </a:pathLst>
              </a:custGeom>
              <a:solidFill>
                <a:srgbClr val="8CF4EA"/>
              </a:solidFill>
              <a:ln w="12700" cap="rnd" cmpd="sng">
                <a:solidFill>
                  <a:srgbClr val="000000"/>
                </a:solidFill>
                <a:prstDash val="solid"/>
                <a:round/>
                <a:headEnd type="none" w="med" len="med"/>
                <a:tailEnd type="none" w="med" len="med"/>
              </a:ln>
              <a:effectLst/>
            </p:spPr>
            <p:txBody>
              <a:bodyPr/>
              <a:lstStyle/>
              <a:p>
                <a:endParaRPr lang="en-US"/>
              </a:p>
            </p:txBody>
          </p:sp>
          <p:sp>
            <p:nvSpPr>
              <p:cNvPr id="35858" name="Freeform 18"/>
              <p:cNvSpPr>
                <a:spLocks/>
              </p:cNvSpPr>
              <p:nvPr/>
            </p:nvSpPr>
            <p:spPr bwMode="auto">
              <a:xfrm>
                <a:off x="3179" y="2913"/>
                <a:ext cx="71" cy="141"/>
              </a:xfrm>
              <a:custGeom>
                <a:avLst/>
                <a:gdLst/>
                <a:ahLst/>
                <a:cxnLst>
                  <a:cxn ang="0">
                    <a:pos x="0" y="19"/>
                  </a:cxn>
                  <a:cxn ang="0">
                    <a:pos x="0" y="140"/>
                  </a:cxn>
                  <a:cxn ang="0">
                    <a:pos x="70" y="122"/>
                  </a:cxn>
                  <a:cxn ang="0">
                    <a:pos x="70" y="0"/>
                  </a:cxn>
                  <a:cxn ang="0">
                    <a:pos x="0" y="19"/>
                  </a:cxn>
                </a:cxnLst>
                <a:rect l="0" t="0" r="r" b="b"/>
                <a:pathLst>
                  <a:path w="71" h="141">
                    <a:moveTo>
                      <a:pt x="0" y="19"/>
                    </a:moveTo>
                    <a:lnTo>
                      <a:pt x="0" y="140"/>
                    </a:lnTo>
                    <a:lnTo>
                      <a:pt x="70" y="122"/>
                    </a:lnTo>
                    <a:lnTo>
                      <a:pt x="70" y="0"/>
                    </a:lnTo>
                    <a:lnTo>
                      <a:pt x="0" y="19"/>
                    </a:lnTo>
                  </a:path>
                </a:pathLst>
              </a:custGeom>
              <a:solidFill>
                <a:srgbClr val="8CF4EA"/>
              </a:solidFill>
              <a:ln w="12700" cap="rnd" cmpd="sng">
                <a:solidFill>
                  <a:srgbClr val="000000"/>
                </a:solidFill>
                <a:prstDash val="solid"/>
                <a:round/>
                <a:headEnd type="none" w="med" len="med"/>
                <a:tailEnd type="none" w="med" len="med"/>
              </a:ln>
              <a:effectLst/>
            </p:spPr>
            <p:txBody>
              <a:bodyPr/>
              <a:lstStyle/>
              <a:p>
                <a:endParaRPr lang="en-US"/>
              </a:p>
            </p:txBody>
          </p:sp>
          <p:sp>
            <p:nvSpPr>
              <p:cNvPr id="35859" name="Freeform 19"/>
              <p:cNvSpPr>
                <a:spLocks/>
              </p:cNvSpPr>
              <p:nvPr/>
            </p:nvSpPr>
            <p:spPr bwMode="auto">
              <a:xfrm>
                <a:off x="3249" y="2913"/>
                <a:ext cx="141" cy="173"/>
              </a:xfrm>
              <a:custGeom>
                <a:avLst/>
                <a:gdLst/>
                <a:ahLst/>
                <a:cxnLst>
                  <a:cxn ang="0">
                    <a:pos x="0" y="0"/>
                  </a:cxn>
                  <a:cxn ang="0">
                    <a:pos x="140" y="50"/>
                  </a:cxn>
                  <a:cxn ang="0">
                    <a:pos x="140" y="172"/>
                  </a:cxn>
                  <a:cxn ang="0">
                    <a:pos x="0" y="122"/>
                  </a:cxn>
                  <a:cxn ang="0">
                    <a:pos x="0" y="0"/>
                  </a:cxn>
                </a:cxnLst>
                <a:rect l="0" t="0" r="r" b="b"/>
                <a:pathLst>
                  <a:path w="141" h="173">
                    <a:moveTo>
                      <a:pt x="0" y="0"/>
                    </a:moveTo>
                    <a:lnTo>
                      <a:pt x="140" y="50"/>
                    </a:lnTo>
                    <a:lnTo>
                      <a:pt x="140" y="172"/>
                    </a:lnTo>
                    <a:lnTo>
                      <a:pt x="0" y="122"/>
                    </a:lnTo>
                    <a:lnTo>
                      <a:pt x="0" y="0"/>
                    </a:lnTo>
                  </a:path>
                </a:pathLst>
              </a:custGeom>
              <a:solidFill>
                <a:srgbClr val="8CF4EA"/>
              </a:solidFill>
              <a:ln w="12700" cap="rnd" cmpd="sng">
                <a:solidFill>
                  <a:srgbClr val="000000"/>
                </a:solidFill>
                <a:prstDash val="solid"/>
                <a:round/>
                <a:headEnd type="none" w="med" len="med"/>
                <a:tailEnd type="none" w="med" len="med"/>
              </a:ln>
              <a:effectLst/>
            </p:spPr>
            <p:txBody>
              <a:bodyPr/>
              <a:lstStyle/>
              <a:p>
                <a:endParaRPr lang="en-US"/>
              </a:p>
            </p:txBody>
          </p:sp>
          <p:sp>
            <p:nvSpPr>
              <p:cNvPr id="35860" name="Freeform 20"/>
              <p:cNvSpPr>
                <a:spLocks/>
              </p:cNvSpPr>
              <p:nvPr/>
            </p:nvSpPr>
            <p:spPr bwMode="auto">
              <a:xfrm>
                <a:off x="3389" y="2963"/>
                <a:ext cx="109" cy="128"/>
              </a:xfrm>
              <a:custGeom>
                <a:avLst/>
                <a:gdLst/>
                <a:ahLst/>
                <a:cxnLst>
                  <a:cxn ang="0">
                    <a:pos x="0" y="0"/>
                  </a:cxn>
                  <a:cxn ang="0">
                    <a:pos x="0" y="122"/>
                  </a:cxn>
                  <a:cxn ang="0">
                    <a:pos x="108" y="127"/>
                  </a:cxn>
                  <a:cxn ang="0">
                    <a:pos x="108" y="3"/>
                  </a:cxn>
                  <a:cxn ang="0">
                    <a:pos x="0" y="0"/>
                  </a:cxn>
                </a:cxnLst>
                <a:rect l="0" t="0" r="r" b="b"/>
                <a:pathLst>
                  <a:path w="109" h="128">
                    <a:moveTo>
                      <a:pt x="0" y="0"/>
                    </a:moveTo>
                    <a:lnTo>
                      <a:pt x="0" y="122"/>
                    </a:lnTo>
                    <a:lnTo>
                      <a:pt x="108" y="127"/>
                    </a:lnTo>
                    <a:lnTo>
                      <a:pt x="108" y="3"/>
                    </a:lnTo>
                    <a:lnTo>
                      <a:pt x="0" y="0"/>
                    </a:lnTo>
                  </a:path>
                </a:pathLst>
              </a:custGeom>
              <a:solidFill>
                <a:srgbClr val="8CF4EA"/>
              </a:solidFill>
              <a:ln w="12700" cap="rnd" cmpd="sng">
                <a:solidFill>
                  <a:srgbClr val="000000"/>
                </a:solidFill>
                <a:prstDash val="solid"/>
                <a:round/>
                <a:headEnd type="none" w="med" len="med"/>
                <a:tailEnd type="none" w="med" len="med"/>
              </a:ln>
              <a:effectLst/>
            </p:spPr>
            <p:txBody>
              <a:bodyPr/>
              <a:lstStyle/>
              <a:p>
                <a:endParaRPr lang="en-US"/>
              </a:p>
            </p:txBody>
          </p:sp>
          <p:sp>
            <p:nvSpPr>
              <p:cNvPr id="35861" name="Freeform 21"/>
              <p:cNvSpPr>
                <a:spLocks/>
              </p:cNvSpPr>
              <p:nvPr/>
            </p:nvSpPr>
            <p:spPr bwMode="auto">
              <a:xfrm>
                <a:off x="3942" y="3160"/>
                <a:ext cx="62" cy="183"/>
              </a:xfrm>
              <a:custGeom>
                <a:avLst/>
                <a:gdLst/>
                <a:ahLst/>
                <a:cxnLst>
                  <a:cxn ang="0">
                    <a:pos x="0" y="59"/>
                  </a:cxn>
                  <a:cxn ang="0">
                    <a:pos x="61" y="0"/>
                  </a:cxn>
                  <a:cxn ang="0">
                    <a:pos x="61" y="123"/>
                  </a:cxn>
                  <a:cxn ang="0">
                    <a:pos x="0" y="182"/>
                  </a:cxn>
                  <a:cxn ang="0">
                    <a:pos x="0" y="59"/>
                  </a:cxn>
                </a:cxnLst>
                <a:rect l="0" t="0" r="r" b="b"/>
                <a:pathLst>
                  <a:path w="62" h="183">
                    <a:moveTo>
                      <a:pt x="0" y="59"/>
                    </a:moveTo>
                    <a:lnTo>
                      <a:pt x="61" y="0"/>
                    </a:lnTo>
                    <a:lnTo>
                      <a:pt x="61" y="123"/>
                    </a:lnTo>
                    <a:lnTo>
                      <a:pt x="0" y="182"/>
                    </a:lnTo>
                    <a:lnTo>
                      <a:pt x="0" y="59"/>
                    </a:lnTo>
                  </a:path>
                </a:pathLst>
              </a:custGeom>
              <a:solidFill>
                <a:srgbClr val="8CF4EA"/>
              </a:solidFill>
              <a:ln w="12700" cap="rnd" cmpd="sng">
                <a:solidFill>
                  <a:srgbClr val="000000"/>
                </a:solidFill>
                <a:prstDash val="solid"/>
                <a:round/>
                <a:headEnd type="none" w="med" len="med"/>
                <a:tailEnd type="none" w="med" len="med"/>
              </a:ln>
              <a:effectLst/>
            </p:spPr>
            <p:txBody>
              <a:bodyPr/>
              <a:lstStyle/>
              <a:p>
                <a:endParaRPr lang="en-US"/>
              </a:p>
            </p:txBody>
          </p:sp>
          <p:sp>
            <p:nvSpPr>
              <p:cNvPr id="35862" name="Freeform 22"/>
              <p:cNvSpPr>
                <a:spLocks/>
              </p:cNvSpPr>
              <p:nvPr/>
            </p:nvSpPr>
            <p:spPr bwMode="auto">
              <a:xfrm>
                <a:off x="3858" y="3106"/>
                <a:ext cx="20" cy="126"/>
              </a:xfrm>
              <a:custGeom>
                <a:avLst/>
                <a:gdLst/>
                <a:ahLst/>
                <a:cxnLst>
                  <a:cxn ang="0">
                    <a:pos x="0" y="0"/>
                  </a:cxn>
                  <a:cxn ang="0">
                    <a:pos x="0" y="125"/>
                  </a:cxn>
                  <a:cxn ang="0">
                    <a:pos x="19" y="125"/>
                  </a:cxn>
                  <a:cxn ang="0">
                    <a:pos x="19" y="2"/>
                  </a:cxn>
                  <a:cxn ang="0">
                    <a:pos x="0" y="0"/>
                  </a:cxn>
                </a:cxnLst>
                <a:rect l="0" t="0" r="r" b="b"/>
                <a:pathLst>
                  <a:path w="20" h="126">
                    <a:moveTo>
                      <a:pt x="0" y="0"/>
                    </a:moveTo>
                    <a:lnTo>
                      <a:pt x="0" y="125"/>
                    </a:lnTo>
                    <a:lnTo>
                      <a:pt x="19" y="125"/>
                    </a:lnTo>
                    <a:lnTo>
                      <a:pt x="19" y="2"/>
                    </a:lnTo>
                    <a:lnTo>
                      <a:pt x="0" y="0"/>
                    </a:lnTo>
                  </a:path>
                </a:pathLst>
              </a:custGeom>
              <a:solidFill>
                <a:srgbClr val="8CF4EA"/>
              </a:solidFill>
              <a:ln w="12700" cap="rnd" cmpd="sng">
                <a:solidFill>
                  <a:srgbClr val="000000"/>
                </a:solidFill>
                <a:prstDash val="solid"/>
                <a:round/>
                <a:headEnd type="none" w="med" len="med"/>
                <a:tailEnd type="none" w="med" len="med"/>
              </a:ln>
              <a:effectLst/>
            </p:spPr>
            <p:txBody>
              <a:bodyPr/>
              <a:lstStyle/>
              <a:p>
                <a:endParaRPr lang="en-US"/>
              </a:p>
            </p:txBody>
          </p:sp>
          <p:sp>
            <p:nvSpPr>
              <p:cNvPr id="35863" name="Freeform 23"/>
              <p:cNvSpPr>
                <a:spLocks/>
              </p:cNvSpPr>
              <p:nvPr/>
            </p:nvSpPr>
            <p:spPr bwMode="auto">
              <a:xfrm>
                <a:off x="3893" y="3220"/>
                <a:ext cx="50" cy="126"/>
              </a:xfrm>
              <a:custGeom>
                <a:avLst/>
                <a:gdLst/>
                <a:ahLst/>
                <a:cxnLst>
                  <a:cxn ang="0">
                    <a:pos x="0" y="3"/>
                  </a:cxn>
                  <a:cxn ang="0">
                    <a:pos x="49" y="0"/>
                  </a:cxn>
                  <a:cxn ang="0">
                    <a:pos x="49" y="120"/>
                  </a:cxn>
                  <a:cxn ang="0">
                    <a:pos x="0" y="125"/>
                  </a:cxn>
                  <a:cxn ang="0">
                    <a:pos x="0" y="3"/>
                  </a:cxn>
                </a:cxnLst>
                <a:rect l="0" t="0" r="r" b="b"/>
                <a:pathLst>
                  <a:path w="50" h="126">
                    <a:moveTo>
                      <a:pt x="0" y="3"/>
                    </a:moveTo>
                    <a:lnTo>
                      <a:pt x="49" y="0"/>
                    </a:lnTo>
                    <a:lnTo>
                      <a:pt x="49" y="120"/>
                    </a:lnTo>
                    <a:lnTo>
                      <a:pt x="0" y="125"/>
                    </a:lnTo>
                    <a:lnTo>
                      <a:pt x="0" y="3"/>
                    </a:lnTo>
                  </a:path>
                </a:pathLst>
              </a:custGeom>
              <a:solidFill>
                <a:srgbClr val="8CF4EA"/>
              </a:solidFill>
              <a:ln w="12700" cap="rnd" cmpd="sng">
                <a:solidFill>
                  <a:srgbClr val="000000"/>
                </a:solidFill>
                <a:prstDash val="solid"/>
                <a:round/>
                <a:headEnd type="none" w="med" len="med"/>
                <a:tailEnd type="none" w="med" len="med"/>
              </a:ln>
              <a:effectLst/>
            </p:spPr>
            <p:txBody>
              <a:bodyPr/>
              <a:lstStyle/>
              <a:p>
                <a:endParaRPr lang="en-US"/>
              </a:p>
            </p:txBody>
          </p:sp>
          <p:sp>
            <p:nvSpPr>
              <p:cNvPr id="35864" name="Freeform 24"/>
              <p:cNvSpPr>
                <a:spLocks/>
              </p:cNvSpPr>
              <p:nvPr/>
            </p:nvSpPr>
            <p:spPr bwMode="auto">
              <a:xfrm>
                <a:off x="3877" y="3107"/>
                <a:ext cx="17" cy="240"/>
              </a:xfrm>
              <a:custGeom>
                <a:avLst/>
                <a:gdLst/>
                <a:ahLst/>
                <a:cxnLst>
                  <a:cxn ang="0">
                    <a:pos x="0" y="0"/>
                  </a:cxn>
                  <a:cxn ang="0">
                    <a:pos x="16" y="119"/>
                  </a:cxn>
                  <a:cxn ang="0">
                    <a:pos x="16" y="239"/>
                  </a:cxn>
                  <a:cxn ang="0">
                    <a:pos x="0" y="123"/>
                  </a:cxn>
                  <a:cxn ang="0">
                    <a:pos x="0" y="0"/>
                  </a:cxn>
                </a:cxnLst>
                <a:rect l="0" t="0" r="r" b="b"/>
                <a:pathLst>
                  <a:path w="17" h="240">
                    <a:moveTo>
                      <a:pt x="0" y="0"/>
                    </a:moveTo>
                    <a:lnTo>
                      <a:pt x="16" y="119"/>
                    </a:lnTo>
                    <a:lnTo>
                      <a:pt x="16" y="239"/>
                    </a:lnTo>
                    <a:lnTo>
                      <a:pt x="0" y="123"/>
                    </a:lnTo>
                    <a:lnTo>
                      <a:pt x="0" y="0"/>
                    </a:lnTo>
                  </a:path>
                </a:pathLst>
              </a:custGeom>
              <a:solidFill>
                <a:srgbClr val="8CF4EA"/>
              </a:solidFill>
              <a:ln w="12700" cap="rnd" cmpd="sng">
                <a:solidFill>
                  <a:srgbClr val="000000"/>
                </a:solidFill>
                <a:prstDash val="solid"/>
                <a:round/>
                <a:headEnd type="none" w="med" len="med"/>
                <a:tailEnd type="none" w="med" len="med"/>
              </a:ln>
              <a:effectLst/>
            </p:spPr>
            <p:txBody>
              <a:bodyPr/>
              <a:lstStyle/>
              <a:p>
                <a:endParaRPr lang="en-US"/>
              </a:p>
            </p:txBody>
          </p:sp>
        </p:grpSp>
        <p:grpSp>
          <p:nvGrpSpPr>
            <p:cNvPr id="5" name="Group 25"/>
            <p:cNvGrpSpPr>
              <a:grpSpLocks/>
            </p:cNvGrpSpPr>
            <p:nvPr/>
          </p:nvGrpSpPr>
          <p:grpSpPr bwMode="auto">
            <a:xfrm>
              <a:off x="3903" y="2536"/>
              <a:ext cx="319" cy="402"/>
              <a:chOff x="3903" y="2536"/>
              <a:chExt cx="319" cy="402"/>
            </a:xfrm>
          </p:grpSpPr>
          <p:sp>
            <p:nvSpPr>
              <p:cNvPr id="35866" name="Freeform 26"/>
              <p:cNvSpPr>
                <a:spLocks/>
              </p:cNvSpPr>
              <p:nvPr/>
            </p:nvSpPr>
            <p:spPr bwMode="auto">
              <a:xfrm>
                <a:off x="3942" y="2733"/>
                <a:ext cx="52" cy="142"/>
              </a:xfrm>
              <a:custGeom>
                <a:avLst/>
                <a:gdLst/>
                <a:ahLst/>
                <a:cxnLst>
                  <a:cxn ang="0">
                    <a:pos x="0" y="18"/>
                  </a:cxn>
                  <a:cxn ang="0">
                    <a:pos x="51" y="0"/>
                  </a:cxn>
                  <a:cxn ang="0">
                    <a:pos x="51" y="123"/>
                  </a:cxn>
                  <a:cxn ang="0">
                    <a:pos x="0" y="141"/>
                  </a:cxn>
                  <a:cxn ang="0">
                    <a:pos x="0" y="18"/>
                  </a:cxn>
                </a:cxnLst>
                <a:rect l="0" t="0" r="r" b="b"/>
                <a:pathLst>
                  <a:path w="52" h="142">
                    <a:moveTo>
                      <a:pt x="0" y="18"/>
                    </a:moveTo>
                    <a:lnTo>
                      <a:pt x="51" y="0"/>
                    </a:lnTo>
                    <a:lnTo>
                      <a:pt x="51" y="123"/>
                    </a:lnTo>
                    <a:lnTo>
                      <a:pt x="0" y="141"/>
                    </a:lnTo>
                    <a:lnTo>
                      <a:pt x="0" y="18"/>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67" name="Freeform 27"/>
              <p:cNvSpPr>
                <a:spLocks/>
              </p:cNvSpPr>
              <p:nvPr/>
            </p:nvSpPr>
            <p:spPr bwMode="auto">
              <a:xfrm>
                <a:off x="3993" y="2662"/>
                <a:ext cx="69" cy="197"/>
              </a:xfrm>
              <a:custGeom>
                <a:avLst/>
                <a:gdLst/>
                <a:ahLst/>
                <a:cxnLst>
                  <a:cxn ang="0">
                    <a:pos x="0" y="70"/>
                  </a:cxn>
                  <a:cxn ang="0">
                    <a:pos x="68" y="0"/>
                  </a:cxn>
                  <a:cxn ang="0">
                    <a:pos x="68" y="124"/>
                  </a:cxn>
                  <a:cxn ang="0">
                    <a:pos x="0" y="196"/>
                  </a:cxn>
                  <a:cxn ang="0">
                    <a:pos x="0" y="70"/>
                  </a:cxn>
                </a:cxnLst>
                <a:rect l="0" t="0" r="r" b="b"/>
                <a:pathLst>
                  <a:path w="69" h="197">
                    <a:moveTo>
                      <a:pt x="0" y="70"/>
                    </a:moveTo>
                    <a:lnTo>
                      <a:pt x="68" y="0"/>
                    </a:lnTo>
                    <a:lnTo>
                      <a:pt x="68" y="124"/>
                    </a:lnTo>
                    <a:lnTo>
                      <a:pt x="0" y="196"/>
                    </a:lnTo>
                    <a:lnTo>
                      <a:pt x="0" y="70"/>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68" name="Freeform 28"/>
              <p:cNvSpPr>
                <a:spLocks/>
              </p:cNvSpPr>
              <p:nvPr/>
            </p:nvSpPr>
            <p:spPr bwMode="auto">
              <a:xfrm>
                <a:off x="4061" y="2616"/>
                <a:ext cx="32" cy="171"/>
              </a:xfrm>
              <a:custGeom>
                <a:avLst/>
                <a:gdLst/>
                <a:ahLst/>
                <a:cxnLst>
                  <a:cxn ang="0">
                    <a:pos x="0" y="49"/>
                  </a:cxn>
                  <a:cxn ang="0">
                    <a:pos x="0" y="170"/>
                  </a:cxn>
                  <a:cxn ang="0">
                    <a:pos x="31" y="120"/>
                  </a:cxn>
                  <a:cxn ang="0">
                    <a:pos x="31" y="0"/>
                  </a:cxn>
                  <a:cxn ang="0">
                    <a:pos x="0" y="49"/>
                  </a:cxn>
                </a:cxnLst>
                <a:rect l="0" t="0" r="r" b="b"/>
                <a:pathLst>
                  <a:path w="32" h="171">
                    <a:moveTo>
                      <a:pt x="0" y="49"/>
                    </a:moveTo>
                    <a:lnTo>
                      <a:pt x="0" y="170"/>
                    </a:lnTo>
                    <a:lnTo>
                      <a:pt x="31" y="120"/>
                    </a:lnTo>
                    <a:lnTo>
                      <a:pt x="31" y="0"/>
                    </a:lnTo>
                    <a:lnTo>
                      <a:pt x="0" y="49"/>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69" name="Freeform 29"/>
              <p:cNvSpPr>
                <a:spLocks/>
              </p:cNvSpPr>
              <p:nvPr/>
            </p:nvSpPr>
            <p:spPr bwMode="auto">
              <a:xfrm>
                <a:off x="3903" y="2752"/>
                <a:ext cx="40" cy="186"/>
              </a:xfrm>
              <a:custGeom>
                <a:avLst/>
                <a:gdLst/>
                <a:ahLst/>
                <a:cxnLst>
                  <a:cxn ang="0">
                    <a:pos x="39" y="0"/>
                  </a:cxn>
                  <a:cxn ang="0">
                    <a:pos x="39" y="127"/>
                  </a:cxn>
                  <a:cxn ang="0">
                    <a:pos x="33" y="161"/>
                  </a:cxn>
                  <a:cxn ang="0">
                    <a:pos x="23" y="185"/>
                  </a:cxn>
                  <a:cxn ang="0">
                    <a:pos x="8" y="163"/>
                  </a:cxn>
                  <a:cxn ang="0">
                    <a:pos x="0" y="119"/>
                  </a:cxn>
                  <a:cxn ang="0">
                    <a:pos x="31" y="41"/>
                  </a:cxn>
                  <a:cxn ang="0">
                    <a:pos x="39" y="0"/>
                  </a:cxn>
                </a:cxnLst>
                <a:rect l="0" t="0" r="r" b="b"/>
                <a:pathLst>
                  <a:path w="40" h="186">
                    <a:moveTo>
                      <a:pt x="39" y="0"/>
                    </a:moveTo>
                    <a:lnTo>
                      <a:pt x="39" y="127"/>
                    </a:lnTo>
                    <a:lnTo>
                      <a:pt x="33" y="161"/>
                    </a:lnTo>
                    <a:lnTo>
                      <a:pt x="23" y="185"/>
                    </a:lnTo>
                    <a:lnTo>
                      <a:pt x="8" y="163"/>
                    </a:lnTo>
                    <a:lnTo>
                      <a:pt x="0" y="119"/>
                    </a:lnTo>
                    <a:lnTo>
                      <a:pt x="31" y="41"/>
                    </a:lnTo>
                    <a:lnTo>
                      <a:pt x="39" y="0"/>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70" name="Freeform 30"/>
              <p:cNvSpPr>
                <a:spLocks/>
              </p:cNvSpPr>
              <p:nvPr/>
            </p:nvSpPr>
            <p:spPr bwMode="auto">
              <a:xfrm>
                <a:off x="4092" y="2592"/>
                <a:ext cx="77" cy="146"/>
              </a:xfrm>
              <a:custGeom>
                <a:avLst/>
                <a:gdLst/>
                <a:ahLst/>
                <a:cxnLst>
                  <a:cxn ang="0">
                    <a:pos x="0" y="22"/>
                  </a:cxn>
                  <a:cxn ang="0">
                    <a:pos x="76" y="0"/>
                  </a:cxn>
                  <a:cxn ang="0">
                    <a:pos x="76" y="121"/>
                  </a:cxn>
                  <a:cxn ang="0">
                    <a:pos x="0" y="145"/>
                  </a:cxn>
                  <a:cxn ang="0">
                    <a:pos x="0" y="22"/>
                  </a:cxn>
                </a:cxnLst>
                <a:rect l="0" t="0" r="r" b="b"/>
                <a:pathLst>
                  <a:path w="77" h="146">
                    <a:moveTo>
                      <a:pt x="0" y="22"/>
                    </a:moveTo>
                    <a:lnTo>
                      <a:pt x="76" y="0"/>
                    </a:lnTo>
                    <a:lnTo>
                      <a:pt x="76" y="121"/>
                    </a:lnTo>
                    <a:lnTo>
                      <a:pt x="0" y="145"/>
                    </a:lnTo>
                    <a:lnTo>
                      <a:pt x="0" y="22"/>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71" name="Freeform 31"/>
              <p:cNvSpPr>
                <a:spLocks/>
              </p:cNvSpPr>
              <p:nvPr/>
            </p:nvSpPr>
            <p:spPr bwMode="auto">
              <a:xfrm>
                <a:off x="4168" y="2536"/>
                <a:ext cx="54" cy="179"/>
              </a:xfrm>
              <a:custGeom>
                <a:avLst/>
                <a:gdLst/>
                <a:ahLst/>
                <a:cxnLst>
                  <a:cxn ang="0">
                    <a:pos x="0" y="56"/>
                  </a:cxn>
                  <a:cxn ang="0">
                    <a:pos x="0" y="178"/>
                  </a:cxn>
                  <a:cxn ang="0">
                    <a:pos x="53" y="122"/>
                  </a:cxn>
                  <a:cxn ang="0">
                    <a:pos x="53" y="0"/>
                  </a:cxn>
                  <a:cxn ang="0">
                    <a:pos x="0" y="56"/>
                  </a:cxn>
                </a:cxnLst>
                <a:rect l="0" t="0" r="r" b="b"/>
                <a:pathLst>
                  <a:path w="54" h="179">
                    <a:moveTo>
                      <a:pt x="0" y="56"/>
                    </a:moveTo>
                    <a:lnTo>
                      <a:pt x="0" y="178"/>
                    </a:lnTo>
                    <a:lnTo>
                      <a:pt x="53" y="122"/>
                    </a:lnTo>
                    <a:lnTo>
                      <a:pt x="53" y="0"/>
                    </a:lnTo>
                    <a:lnTo>
                      <a:pt x="0" y="56"/>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grpSp>
        <p:grpSp>
          <p:nvGrpSpPr>
            <p:cNvPr id="6" name="Group 32"/>
            <p:cNvGrpSpPr>
              <a:grpSpLocks/>
            </p:cNvGrpSpPr>
            <p:nvPr/>
          </p:nvGrpSpPr>
          <p:grpSpPr bwMode="auto">
            <a:xfrm>
              <a:off x="4181" y="2110"/>
              <a:ext cx="346" cy="417"/>
              <a:chOff x="4181" y="2110"/>
              <a:chExt cx="346" cy="417"/>
            </a:xfrm>
          </p:grpSpPr>
          <p:sp>
            <p:nvSpPr>
              <p:cNvPr id="35873" name="Freeform 33"/>
              <p:cNvSpPr>
                <a:spLocks/>
              </p:cNvSpPr>
              <p:nvPr/>
            </p:nvSpPr>
            <p:spPr bwMode="auto">
              <a:xfrm>
                <a:off x="4256" y="2257"/>
                <a:ext cx="40" cy="177"/>
              </a:xfrm>
              <a:custGeom>
                <a:avLst/>
                <a:gdLst/>
                <a:ahLst/>
                <a:cxnLst>
                  <a:cxn ang="0">
                    <a:pos x="0" y="50"/>
                  </a:cxn>
                  <a:cxn ang="0">
                    <a:pos x="39" y="0"/>
                  </a:cxn>
                  <a:cxn ang="0">
                    <a:pos x="39" y="124"/>
                  </a:cxn>
                  <a:cxn ang="0">
                    <a:pos x="0" y="176"/>
                  </a:cxn>
                  <a:cxn ang="0">
                    <a:pos x="0" y="50"/>
                  </a:cxn>
                </a:cxnLst>
                <a:rect l="0" t="0" r="r" b="b"/>
                <a:pathLst>
                  <a:path w="40" h="177">
                    <a:moveTo>
                      <a:pt x="0" y="50"/>
                    </a:moveTo>
                    <a:lnTo>
                      <a:pt x="39" y="0"/>
                    </a:lnTo>
                    <a:lnTo>
                      <a:pt x="39" y="124"/>
                    </a:lnTo>
                    <a:lnTo>
                      <a:pt x="0" y="176"/>
                    </a:lnTo>
                    <a:lnTo>
                      <a:pt x="0" y="50"/>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74" name="Freeform 34"/>
              <p:cNvSpPr>
                <a:spLocks/>
              </p:cNvSpPr>
              <p:nvPr/>
            </p:nvSpPr>
            <p:spPr bwMode="auto">
              <a:xfrm>
                <a:off x="4224" y="2265"/>
                <a:ext cx="33" cy="170"/>
              </a:xfrm>
              <a:custGeom>
                <a:avLst/>
                <a:gdLst/>
                <a:ahLst/>
                <a:cxnLst>
                  <a:cxn ang="0">
                    <a:pos x="0" y="0"/>
                  </a:cxn>
                  <a:cxn ang="0">
                    <a:pos x="32" y="44"/>
                  </a:cxn>
                  <a:cxn ang="0">
                    <a:pos x="32" y="169"/>
                  </a:cxn>
                  <a:cxn ang="0">
                    <a:pos x="0" y="124"/>
                  </a:cxn>
                  <a:cxn ang="0">
                    <a:pos x="0" y="0"/>
                  </a:cxn>
                </a:cxnLst>
                <a:rect l="0" t="0" r="r" b="b"/>
                <a:pathLst>
                  <a:path w="33" h="170">
                    <a:moveTo>
                      <a:pt x="0" y="0"/>
                    </a:moveTo>
                    <a:lnTo>
                      <a:pt x="32" y="44"/>
                    </a:lnTo>
                    <a:lnTo>
                      <a:pt x="32" y="169"/>
                    </a:lnTo>
                    <a:lnTo>
                      <a:pt x="0" y="124"/>
                    </a:lnTo>
                    <a:lnTo>
                      <a:pt x="0" y="0"/>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75" name="Freeform 35"/>
              <p:cNvSpPr>
                <a:spLocks/>
              </p:cNvSpPr>
              <p:nvPr/>
            </p:nvSpPr>
            <p:spPr bwMode="auto">
              <a:xfrm>
                <a:off x="4206" y="2326"/>
                <a:ext cx="43" cy="201"/>
              </a:xfrm>
              <a:custGeom>
                <a:avLst/>
                <a:gdLst/>
                <a:ahLst/>
                <a:cxnLst>
                  <a:cxn ang="0">
                    <a:pos x="42" y="0"/>
                  </a:cxn>
                  <a:cxn ang="0">
                    <a:pos x="0" y="78"/>
                  </a:cxn>
                  <a:cxn ang="0">
                    <a:pos x="0" y="200"/>
                  </a:cxn>
                  <a:cxn ang="0">
                    <a:pos x="42" y="126"/>
                  </a:cxn>
                  <a:cxn ang="0">
                    <a:pos x="42" y="0"/>
                  </a:cxn>
                </a:cxnLst>
                <a:rect l="0" t="0" r="r" b="b"/>
                <a:pathLst>
                  <a:path w="43" h="201">
                    <a:moveTo>
                      <a:pt x="42" y="0"/>
                    </a:moveTo>
                    <a:lnTo>
                      <a:pt x="0" y="78"/>
                    </a:lnTo>
                    <a:lnTo>
                      <a:pt x="0" y="200"/>
                    </a:lnTo>
                    <a:lnTo>
                      <a:pt x="42" y="126"/>
                    </a:lnTo>
                    <a:lnTo>
                      <a:pt x="42" y="0"/>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76" name="Freeform 36"/>
              <p:cNvSpPr>
                <a:spLocks/>
              </p:cNvSpPr>
              <p:nvPr/>
            </p:nvSpPr>
            <p:spPr bwMode="auto">
              <a:xfrm>
                <a:off x="4181" y="2405"/>
                <a:ext cx="26" cy="92"/>
              </a:xfrm>
              <a:custGeom>
                <a:avLst/>
                <a:gdLst/>
                <a:ahLst/>
                <a:cxnLst>
                  <a:cxn ang="0">
                    <a:pos x="25" y="0"/>
                  </a:cxn>
                  <a:cxn ang="0">
                    <a:pos x="0" y="27"/>
                  </a:cxn>
                  <a:cxn ang="0">
                    <a:pos x="25" y="91"/>
                  </a:cxn>
                  <a:cxn ang="0">
                    <a:pos x="25" y="0"/>
                  </a:cxn>
                </a:cxnLst>
                <a:rect l="0" t="0" r="r" b="b"/>
                <a:pathLst>
                  <a:path w="26" h="92">
                    <a:moveTo>
                      <a:pt x="25" y="0"/>
                    </a:moveTo>
                    <a:lnTo>
                      <a:pt x="0" y="27"/>
                    </a:lnTo>
                    <a:lnTo>
                      <a:pt x="25" y="91"/>
                    </a:lnTo>
                    <a:lnTo>
                      <a:pt x="25" y="0"/>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77" name="Freeform 37"/>
              <p:cNvSpPr>
                <a:spLocks/>
              </p:cNvSpPr>
              <p:nvPr/>
            </p:nvSpPr>
            <p:spPr bwMode="auto">
              <a:xfrm>
                <a:off x="4483" y="2115"/>
                <a:ext cx="44" cy="140"/>
              </a:xfrm>
              <a:custGeom>
                <a:avLst/>
                <a:gdLst/>
                <a:ahLst/>
                <a:cxnLst>
                  <a:cxn ang="0">
                    <a:pos x="0" y="16"/>
                  </a:cxn>
                  <a:cxn ang="0">
                    <a:pos x="43" y="0"/>
                  </a:cxn>
                  <a:cxn ang="0">
                    <a:pos x="43" y="123"/>
                  </a:cxn>
                  <a:cxn ang="0">
                    <a:pos x="0" y="139"/>
                  </a:cxn>
                  <a:cxn ang="0">
                    <a:pos x="0" y="16"/>
                  </a:cxn>
                </a:cxnLst>
                <a:rect l="0" t="0" r="r" b="b"/>
                <a:pathLst>
                  <a:path w="44" h="140">
                    <a:moveTo>
                      <a:pt x="0" y="16"/>
                    </a:moveTo>
                    <a:lnTo>
                      <a:pt x="43" y="0"/>
                    </a:lnTo>
                    <a:lnTo>
                      <a:pt x="43" y="123"/>
                    </a:lnTo>
                    <a:lnTo>
                      <a:pt x="0" y="139"/>
                    </a:lnTo>
                    <a:lnTo>
                      <a:pt x="0" y="16"/>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78" name="Freeform 38"/>
              <p:cNvSpPr>
                <a:spLocks/>
              </p:cNvSpPr>
              <p:nvPr/>
            </p:nvSpPr>
            <p:spPr bwMode="auto">
              <a:xfrm>
                <a:off x="4458" y="2110"/>
                <a:ext cx="26" cy="144"/>
              </a:xfrm>
              <a:custGeom>
                <a:avLst/>
                <a:gdLst/>
                <a:ahLst/>
                <a:cxnLst>
                  <a:cxn ang="0">
                    <a:pos x="0" y="0"/>
                  </a:cxn>
                  <a:cxn ang="0">
                    <a:pos x="25" y="22"/>
                  </a:cxn>
                  <a:cxn ang="0">
                    <a:pos x="25" y="143"/>
                  </a:cxn>
                  <a:cxn ang="0">
                    <a:pos x="0" y="122"/>
                  </a:cxn>
                  <a:cxn ang="0">
                    <a:pos x="0" y="0"/>
                  </a:cxn>
                </a:cxnLst>
                <a:rect l="0" t="0" r="r" b="b"/>
                <a:pathLst>
                  <a:path w="26" h="144">
                    <a:moveTo>
                      <a:pt x="0" y="0"/>
                    </a:moveTo>
                    <a:lnTo>
                      <a:pt x="25" y="22"/>
                    </a:lnTo>
                    <a:lnTo>
                      <a:pt x="25" y="143"/>
                    </a:lnTo>
                    <a:lnTo>
                      <a:pt x="0" y="122"/>
                    </a:lnTo>
                    <a:lnTo>
                      <a:pt x="0" y="0"/>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79" name="Freeform 39"/>
              <p:cNvSpPr>
                <a:spLocks/>
              </p:cNvSpPr>
              <p:nvPr/>
            </p:nvSpPr>
            <p:spPr bwMode="auto">
              <a:xfrm>
                <a:off x="4444" y="2113"/>
                <a:ext cx="15" cy="152"/>
              </a:xfrm>
              <a:custGeom>
                <a:avLst/>
                <a:gdLst/>
                <a:ahLst/>
                <a:cxnLst>
                  <a:cxn ang="0">
                    <a:pos x="14" y="0"/>
                  </a:cxn>
                  <a:cxn ang="0">
                    <a:pos x="14" y="117"/>
                  </a:cxn>
                  <a:cxn ang="0">
                    <a:pos x="0" y="151"/>
                  </a:cxn>
                  <a:cxn ang="0">
                    <a:pos x="0" y="25"/>
                  </a:cxn>
                  <a:cxn ang="0">
                    <a:pos x="14" y="0"/>
                  </a:cxn>
                </a:cxnLst>
                <a:rect l="0" t="0" r="r" b="b"/>
                <a:pathLst>
                  <a:path w="15" h="152">
                    <a:moveTo>
                      <a:pt x="14" y="0"/>
                    </a:moveTo>
                    <a:lnTo>
                      <a:pt x="14" y="117"/>
                    </a:lnTo>
                    <a:lnTo>
                      <a:pt x="0" y="151"/>
                    </a:lnTo>
                    <a:lnTo>
                      <a:pt x="0" y="25"/>
                    </a:lnTo>
                    <a:lnTo>
                      <a:pt x="14" y="0"/>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80" name="Freeform 40"/>
              <p:cNvSpPr>
                <a:spLocks/>
              </p:cNvSpPr>
              <p:nvPr/>
            </p:nvSpPr>
            <p:spPr bwMode="auto">
              <a:xfrm>
                <a:off x="4329" y="2140"/>
                <a:ext cx="116" cy="139"/>
              </a:xfrm>
              <a:custGeom>
                <a:avLst/>
                <a:gdLst/>
                <a:ahLst/>
                <a:cxnLst>
                  <a:cxn ang="0">
                    <a:pos x="115" y="0"/>
                  </a:cxn>
                  <a:cxn ang="0">
                    <a:pos x="91" y="3"/>
                  </a:cxn>
                  <a:cxn ang="0">
                    <a:pos x="0" y="16"/>
                  </a:cxn>
                  <a:cxn ang="0">
                    <a:pos x="0" y="138"/>
                  </a:cxn>
                  <a:cxn ang="0">
                    <a:pos x="92" y="127"/>
                  </a:cxn>
                  <a:cxn ang="0">
                    <a:pos x="115" y="124"/>
                  </a:cxn>
                  <a:cxn ang="0">
                    <a:pos x="115" y="0"/>
                  </a:cxn>
                </a:cxnLst>
                <a:rect l="0" t="0" r="r" b="b"/>
                <a:pathLst>
                  <a:path w="116" h="139">
                    <a:moveTo>
                      <a:pt x="115" y="0"/>
                    </a:moveTo>
                    <a:lnTo>
                      <a:pt x="91" y="3"/>
                    </a:lnTo>
                    <a:lnTo>
                      <a:pt x="0" y="16"/>
                    </a:lnTo>
                    <a:lnTo>
                      <a:pt x="0" y="138"/>
                    </a:lnTo>
                    <a:lnTo>
                      <a:pt x="92" y="127"/>
                    </a:lnTo>
                    <a:lnTo>
                      <a:pt x="115" y="124"/>
                    </a:lnTo>
                    <a:lnTo>
                      <a:pt x="115" y="0"/>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81" name="Freeform 41"/>
              <p:cNvSpPr>
                <a:spLocks/>
              </p:cNvSpPr>
              <p:nvPr/>
            </p:nvSpPr>
            <p:spPr bwMode="auto">
              <a:xfrm>
                <a:off x="4289" y="2159"/>
                <a:ext cx="41" cy="161"/>
              </a:xfrm>
              <a:custGeom>
                <a:avLst/>
                <a:gdLst/>
                <a:ahLst/>
                <a:cxnLst>
                  <a:cxn ang="0">
                    <a:pos x="40" y="0"/>
                  </a:cxn>
                  <a:cxn ang="0">
                    <a:pos x="40" y="121"/>
                  </a:cxn>
                  <a:cxn ang="0">
                    <a:pos x="14" y="137"/>
                  </a:cxn>
                  <a:cxn ang="0">
                    <a:pos x="5" y="160"/>
                  </a:cxn>
                  <a:cxn ang="0">
                    <a:pos x="5" y="98"/>
                  </a:cxn>
                  <a:cxn ang="0">
                    <a:pos x="11" y="50"/>
                  </a:cxn>
                  <a:cxn ang="0">
                    <a:pos x="0" y="46"/>
                  </a:cxn>
                  <a:cxn ang="0">
                    <a:pos x="13" y="18"/>
                  </a:cxn>
                  <a:cxn ang="0">
                    <a:pos x="40" y="0"/>
                  </a:cxn>
                </a:cxnLst>
                <a:rect l="0" t="0" r="r" b="b"/>
                <a:pathLst>
                  <a:path w="41" h="161">
                    <a:moveTo>
                      <a:pt x="40" y="0"/>
                    </a:moveTo>
                    <a:lnTo>
                      <a:pt x="40" y="121"/>
                    </a:lnTo>
                    <a:lnTo>
                      <a:pt x="14" y="137"/>
                    </a:lnTo>
                    <a:lnTo>
                      <a:pt x="5" y="160"/>
                    </a:lnTo>
                    <a:lnTo>
                      <a:pt x="5" y="98"/>
                    </a:lnTo>
                    <a:lnTo>
                      <a:pt x="11" y="50"/>
                    </a:lnTo>
                    <a:lnTo>
                      <a:pt x="0" y="46"/>
                    </a:lnTo>
                    <a:lnTo>
                      <a:pt x="13" y="18"/>
                    </a:lnTo>
                    <a:lnTo>
                      <a:pt x="40" y="0"/>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grpSp>
        <p:grpSp>
          <p:nvGrpSpPr>
            <p:cNvPr id="7" name="Group 42"/>
            <p:cNvGrpSpPr>
              <a:grpSpLocks/>
            </p:cNvGrpSpPr>
            <p:nvPr/>
          </p:nvGrpSpPr>
          <p:grpSpPr bwMode="auto">
            <a:xfrm>
              <a:off x="1620" y="1670"/>
              <a:ext cx="1449" cy="1603"/>
              <a:chOff x="1620" y="1670"/>
              <a:chExt cx="1449" cy="1603"/>
            </a:xfrm>
          </p:grpSpPr>
          <p:sp>
            <p:nvSpPr>
              <p:cNvPr id="35883" name="Freeform 43"/>
              <p:cNvSpPr>
                <a:spLocks/>
              </p:cNvSpPr>
              <p:nvPr/>
            </p:nvSpPr>
            <p:spPr bwMode="auto">
              <a:xfrm>
                <a:off x="1655" y="2301"/>
                <a:ext cx="186" cy="433"/>
              </a:xfrm>
              <a:custGeom>
                <a:avLst/>
                <a:gdLst/>
                <a:ahLst/>
                <a:cxnLst>
                  <a:cxn ang="0">
                    <a:pos x="0" y="0"/>
                  </a:cxn>
                  <a:cxn ang="0">
                    <a:pos x="0" y="123"/>
                  </a:cxn>
                  <a:cxn ang="0">
                    <a:pos x="66" y="224"/>
                  </a:cxn>
                  <a:cxn ang="0">
                    <a:pos x="185" y="432"/>
                  </a:cxn>
                  <a:cxn ang="0">
                    <a:pos x="185" y="312"/>
                  </a:cxn>
                  <a:cxn ang="0">
                    <a:pos x="74" y="116"/>
                  </a:cxn>
                  <a:cxn ang="0">
                    <a:pos x="0" y="0"/>
                  </a:cxn>
                </a:cxnLst>
                <a:rect l="0" t="0" r="r" b="b"/>
                <a:pathLst>
                  <a:path w="186" h="433">
                    <a:moveTo>
                      <a:pt x="0" y="0"/>
                    </a:moveTo>
                    <a:lnTo>
                      <a:pt x="0" y="123"/>
                    </a:lnTo>
                    <a:lnTo>
                      <a:pt x="66" y="224"/>
                    </a:lnTo>
                    <a:lnTo>
                      <a:pt x="185" y="432"/>
                    </a:lnTo>
                    <a:lnTo>
                      <a:pt x="185" y="312"/>
                    </a:lnTo>
                    <a:lnTo>
                      <a:pt x="74" y="116"/>
                    </a:lnTo>
                    <a:lnTo>
                      <a:pt x="0" y="0"/>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84" name="Freeform 44"/>
              <p:cNvSpPr>
                <a:spLocks/>
              </p:cNvSpPr>
              <p:nvPr/>
            </p:nvSpPr>
            <p:spPr bwMode="auto">
              <a:xfrm>
                <a:off x="1840" y="2615"/>
                <a:ext cx="45" cy="121"/>
              </a:xfrm>
              <a:custGeom>
                <a:avLst/>
                <a:gdLst/>
                <a:ahLst/>
                <a:cxnLst>
                  <a:cxn ang="0">
                    <a:pos x="0" y="0"/>
                  </a:cxn>
                  <a:cxn ang="0">
                    <a:pos x="44" y="0"/>
                  </a:cxn>
                  <a:cxn ang="0">
                    <a:pos x="44" y="120"/>
                  </a:cxn>
                  <a:cxn ang="0">
                    <a:pos x="0" y="120"/>
                  </a:cxn>
                  <a:cxn ang="0">
                    <a:pos x="0" y="0"/>
                  </a:cxn>
                </a:cxnLst>
                <a:rect l="0" t="0" r="r" b="b"/>
                <a:pathLst>
                  <a:path w="45" h="121">
                    <a:moveTo>
                      <a:pt x="0" y="0"/>
                    </a:moveTo>
                    <a:lnTo>
                      <a:pt x="44" y="0"/>
                    </a:lnTo>
                    <a:lnTo>
                      <a:pt x="44" y="120"/>
                    </a:lnTo>
                    <a:lnTo>
                      <a:pt x="0" y="120"/>
                    </a:lnTo>
                    <a:lnTo>
                      <a:pt x="0" y="0"/>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85" name="Freeform 45"/>
              <p:cNvSpPr>
                <a:spLocks/>
              </p:cNvSpPr>
              <p:nvPr/>
            </p:nvSpPr>
            <p:spPr bwMode="auto">
              <a:xfrm>
                <a:off x="1886" y="2615"/>
                <a:ext cx="131" cy="224"/>
              </a:xfrm>
              <a:custGeom>
                <a:avLst/>
                <a:gdLst/>
                <a:ahLst/>
                <a:cxnLst>
                  <a:cxn ang="0">
                    <a:pos x="0" y="0"/>
                  </a:cxn>
                  <a:cxn ang="0">
                    <a:pos x="0" y="118"/>
                  </a:cxn>
                  <a:cxn ang="0">
                    <a:pos x="130" y="223"/>
                  </a:cxn>
                  <a:cxn ang="0">
                    <a:pos x="130" y="101"/>
                  </a:cxn>
                  <a:cxn ang="0">
                    <a:pos x="0" y="0"/>
                  </a:cxn>
                </a:cxnLst>
                <a:rect l="0" t="0" r="r" b="b"/>
                <a:pathLst>
                  <a:path w="131" h="224">
                    <a:moveTo>
                      <a:pt x="0" y="0"/>
                    </a:moveTo>
                    <a:lnTo>
                      <a:pt x="0" y="118"/>
                    </a:lnTo>
                    <a:lnTo>
                      <a:pt x="130" y="223"/>
                    </a:lnTo>
                    <a:lnTo>
                      <a:pt x="130" y="101"/>
                    </a:lnTo>
                    <a:lnTo>
                      <a:pt x="0" y="0"/>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86" name="Freeform 46"/>
              <p:cNvSpPr>
                <a:spLocks/>
              </p:cNvSpPr>
              <p:nvPr/>
            </p:nvSpPr>
            <p:spPr bwMode="auto">
              <a:xfrm>
                <a:off x="2016" y="2714"/>
                <a:ext cx="150" cy="127"/>
              </a:xfrm>
              <a:custGeom>
                <a:avLst/>
                <a:gdLst/>
                <a:ahLst/>
                <a:cxnLst>
                  <a:cxn ang="0">
                    <a:pos x="0" y="2"/>
                  </a:cxn>
                  <a:cxn ang="0">
                    <a:pos x="0" y="126"/>
                  </a:cxn>
                  <a:cxn ang="0">
                    <a:pos x="149" y="126"/>
                  </a:cxn>
                  <a:cxn ang="0">
                    <a:pos x="149" y="0"/>
                  </a:cxn>
                  <a:cxn ang="0">
                    <a:pos x="0" y="2"/>
                  </a:cxn>
                </a:cxnLst>
                <a:rect l="0" t="0" r="r" b="b"/>
                <a:pathLst>
                  <a:path w="150" h="127">
                    <a:moveTo>
                      <a:pt x="0" y="2"/>
                    </a:moveTo>
                    <a:lnTo>
                      <a:pt x="0" y="126"/>
                    </a:lnTo>
                    <a:lnTo>
                      <a:pt x="149" y="126"/>
                    </a:lnTo>
                    <a:lnTo>
                      <a:pt x="149" y="0"/>
                    </a:lnTo>
                    <a:lnTo>
                      <a:pt x="0" y="2"/>
                    </a:lnTo>
                  </a:path>
                </a:pathLst>
              </a:custGeom>
              <a:solidFill>
                <a:srgbClr val="4C2E00"/>
              </a:solidFill>
              <a:ln w="12700" cap="rnd" cmpd="sng">
                <a:solidFill>
                  <a:srgbClr val="000000"/>
                </a:solidFill>
                <a:prstDash val="solid"/>
                <a:round/>
                <a:headEnd type="none" w="med" len="med"/>
                <a:tailEnd type="none" w="med" len="med"/>
              </a:ln>
              <a:effectLst/>
            </p:spPr>
            <p:txBody>
              <a:bodyPr/>
              <a:lstStyle/>
              <a:p>
                <a:endParaRPr lang="en-US"/>
              </a:p>
            </p:txBody>
          </p:sp>
          <p:sp>
            <p:nvSpPr>
              <p:cNvPr id="35887" name="Freeform 47"/>
              <p:cNvSpPr>
                <a:spLocks/>
              </p:cNvSpPr>
              <p:nvPr/>
            </p:nvSpPr>
            <p:spPr bwMode="auto">
              <a:xfrm>
                <a:off x="2163" y="2741"/>
                <a:ext cx="180" cy="209"/>
              </a:xfrm>
              <a:custGeom>
                <a:avLst/>
                <a:gdLst/>
                <a:ahLst/>
                <a:cxnLst>
                  <a:cxn ang="0">
                    <a:pos x="0" y="0"/>
                  </a:cxn>
                  <a:cxn ang="0">
                    <a:pos x="179" y="86"/>
                  </a:cxn>
                  <a:cxn ang="0">
                    <a:pos x="179" y="208"/>
                  </a:cxn>
                  <a:cxn ang="0">
                    <a:pos x="0" y="123"/>
                  </a:cxn>
                  <a:cxn ang="0">
                    <a:pos x="0" y="0"/>
                  </a:cxn>
                </a:cxnLst>
                <a:rect l="0" t="0" r="r" b="b"/>
                <a:pathLst>
                  <a:path w="180" h="209">
                    <a:moveTo>
                      <a:pt x="0" y="0"/>
                    </a:moveTo>
                    <a:lnTo>
                      <a:pt x="179" y="86"/>
                    </a:lnTo>
                    <a:lnTo>
                      <a:pt x="179" y="208"/>
                    </a:lnTo>
                    <a:lnTo>
                      <a:pt x="0" y="123"/>
                    </a:lnTo>
                    <a:lnTo>
                      <a:pt x="0" y="0"/>
                    </a:lnTo>
                  </a:path>
                </a:pathLst>
              </a:custGeom>
              <a:solidFill>
                <a:srgbClr val="4C2E00"/>
              </a:solidFill>
              <a:ln w="12700" cap="rnd" cmpd="sng">
                <a:solidFill>
                  <a:srgbClr val="000000"/>
                </a:solidFill>
                <a:prstDash val="solid"/>
                <a:round/>
                <a:headEnd type="none" w="med" len="med"/>
                <a:tailEnd type="none" w="med" len="med"/>
              </a:ln>
              <a:effectLst/>
            </p:spPr>
            <p:txBody>
              <a:bodyPr/>
              <a:lstStyle/>
              <a:p>
                <a:endParaRPr lang="en-US"/>
              </a:p>
            </p:txBody>
          </p:sp>
          <p:sp>
            <p:nvSpPr>
              <p:cNvPr id="35888" name="Freeform 48"/>
              <p:cNvSpPr>
                <a:spLocks/>
              </p:cNvSpPr>
              <p:nvPr/>
            </p:nvSpPr>
            <p:spPr bwMode="auto">
              <a:xfrm>
                <a:off x="2342" y="2829"/>
                <a:ext cx="146" cy="118"/>
              </a:xfrm>
              <a:custGeom>
                <a:avLst/>
                <a:gdLst/>
                <a:ahLst/>
                <a:cxnLst>
                  <a:cxn ang="0">
                    <a:pos x="0" y="0"/>
                  </a:cxn>
                  <a:cxn ang="0">
                    <a:pos x="145" y="0"/>
                  </a:cxn>
                  <a:cxn ang="0">
                    <a:pos x="145" y="117"/>
                  </a:cxn>
                  <a:cxn ang="0">
                    <a:pos x="0" y="117"/>
                  </a:cxn>
                  <a:cxn ang="0">
                    <a:pos x="0" y="0"/>
                  </a:cxn>
                </a:cxnLst>
                <a:rect l="0" t="0" r="r" b="b"/>
                <a:pathLst>
                  <a:path w="146" h="118">
                    <a:moveTo>
                      <a:pt x="0" y="0"/>
                    </a:moveTo>
                    <a:lnTo>
                      <a:pt x="145" y="0"/>
                    </a:lnTo>
                    <a:lnTo>
                      <a:pt x="145" y="117"/>
                    </a:lnTo>
                    <a:lnTo>
                      <a:pt x="0" y="117"/>
                    </a:lnTo>
                    <a:lnTo>
                      <a:pt x="0" y="0"/>
                    </a:lnTo>
                  </a:path>
                </a:pathLst>
              </a:custGeom>
              <a:solidFill>
                <a:srgbClr val="4C2E00"/>
              </a:solidFill>
              <a:ln w="12700" cap="rnd" cmpd="sng">
                <a:solidFill>
                  <a:srgbClr val="000000"/>
                </a:solidFill>
                <a:prstDash val="solid"/>
                <a:round/>
                <a:headEnd type="none" w="med" len="med"/>
                <a:tailEnd type="none" w="med" len="med"/>
              </a:ln>
              <a:effectLst/>
            </p:spPr>
            <p:txBody>
              <a:bodyPr/>
              <a:lstStyle/>
              <a:p>
                <a:endParaRPr lang="en-US"/>
              </a:p>
            </p:txBody>
          </p:sp>
          <p:sp>
            <p:nvSpPr>
              <p:cNvPr id="35889" name="Freeform 49"/>
              <p:cNvSpPr>
                <a:spLocks/>
              </p:cNvSpPr>
              <p:nvPr/>
            </p:nvSpPr>
            <p:spPr bwMode="auto">
              <a:xfrm>
                <a:off x="2487" y="2773"/>
                <a:ext cx="61" cy="121"/>
              </a:xfrm>
              <a:custGeom>
                <a:avLst/>
                <a:gdLst/>
                <a:ahLst/>
                <a:cxnLst>
                  <a:cxn ang="0">
                    <a:pos x="0" y="2"/>
                  </a:cxn>
                  <a:cxn ang="0">
                    <a:pos x="0" y="120"/>
                  </a:cxn>
                  <a:cxn ang="0">
                    <a:pos x="60" y="120"/>
                  </a:cxn>
                  <a:cxn ang="0">
                    <a:pos x="60" y="0"/>
                  </a:cxn>
                  <a:cxn ang="0">
                    <a:pos x="0" y="2"/>
                  </a:cxn>
                </a:cxnLst>
                <a:rect l="0" t="0" r="r" b="b"/>
                <a:pathLst>
                  <a:path w="61" h="121">
                    <a:moveTo>
                      <a:pt x="0" y="2"/>
                    </a:moveTo>
                    <a:lnTo>
                      <a:pt x="0" y="120"/>
                    </a:lnTo>
                    <a:lnTo>
                      <a:pt x="60" y="120"/>
                    </a:lnTo>
                    <a:lnTo>
                      <a:pt x="60" y="0"/>
                    </a:lnTo>
                    <a:lnTo>
                      <a:pt x="0" y="2"/>
                    </a:lnTo>
                  </a:path>
                </a:pathLst>
              </a:custGeom>
              <a:solidFill>
                <a:srgbClr val="4C2E00"/>
              </a:solidFill>
              <a:ln w="12700" cap="rnd" cmpd="sng">
                <a:solidFill>
                  <a:srgbClr val="000000"/>
                </a:solidFill>
                <a:prstDash val="solid"/>
                <a:round/>
                <a:headEnd type="none" w="med" len="med"/>
                <a:tailEnd type="none" w="med" len="med"/>
              </a:ln>
              <a:effectLst/>
            </p:spPr>
            <p:txBody>
              <a:bodyPr/>
              <a:lstStyle/>
              <a:p>
                <a:endParaRPr lang="en-US"/>
              </a:p>
            </p:txBody>
          </p:sp>
          <p:sp>
            <p:nvSpPr>
              <p:cNvPr id="35890" name="Freeform 50"/>
              <p:cNvSpPr>
                <a:spLocks/>
              </p:cNvSpPr>
              <p:nvPr/>
            </p:nvSpPr>
            <p:spPr bwMode="auto">
              <a:xfrm>
                <a:off x="2547" y="2776"/>
                <a:ext cx="107" cy="210"/>
              </a:xfrm>
              <a:custGeom>
                <a:avLst/>
                <a:gdLst/>
                <a:ahLst/>
                <a:cxnLst>
                  <a:cxn ang="0">
                    <a:pos x="0" y="0"/>
                  </a:cxn>
                  <a:cxn ang="0">
                    <a:pos x="106" y="87"/>
                  </a:cxn>
                  <a:cxn ang="0">
                    <a:pos x="106" y="209"/>
                  </a:cxn>
                  <a:cxn ang="0">
                    <a:pos x="0" y="117"/>
                  </a:cxn>
                  <a:cxn ang="0">
                    <a:pos x="0" y="0"/>
                  </a:cxn>
                </a:cxnLst>
                <a:rect l="0" t="0" r="r" b="b"/>
                <a:pathLst>
                  <a:path w="107" h="210">
                    <a:moveTo>
                      <a:pt x="0" y="0"/>
                    </a:moveTo>
                    <a:lnTo>
                      <a:pt x="106" y="87"/>
                    </a:lnTo>
                    <a:lnTo>
                      <a:pt x="106" y="209"/>
                    </a:lnTo>
                    <a:lnTo>
                      <a:pt x="0" y="117"/>
                    </a:lnTo>
                    <a:lnTo>
                      <a:pt x="0" y="0"/>
                    </a:lnTo>
                  </a:path>
                </a:pathLst>
              </a:custGeom>
              <a:solidFill>
                <a:srgbClr val="4C2E00"/>
              </a:solidFill>
              <a:ln w="12700" cap="rnd" cmpd="sng">
                <a:solidFill>
                  <a:srgbClr val="000000"/>
                </a:solidFill>
                <a:prstDash val="solid"/>
                <a:round/>
                <a:headEnd type="none" w="med" len="med"/>
                <a:tailEnd type="none" w="med" len="med"/>
              </a:ln>
              <a:effectLst/>
            </p:spPr>
            <p:txBody>
              <a:bodyPr/>
              <a:lstStyle/>
              <a:p>
                <a:endParaRPr lang="en-US"/>
              </a:p>
            </p:txBody>
          </p:sp>
          <p:sp>
            <p:nvSpPr>
              <p:cNvPr id="35891" name="Freeform 51"/>
              <p:cNvSpPr>
                <a:spLocks/>
              </p:cNvSpPr>
              <p:nvPr/>
            </p:nvSpPr>
            <p:spPr bwMode="auto">
              <a:xfrm>
                <a:off x="2653" y="2863"/>
                <a:ext cx="48" cy="210"/>
              </a:xfrm>
              <a:custGeom>
                <a:avLst/>
                <a:gdLst/>
                <a:ahLst/>
                <a:cxnLst>
                  <a:cxn ang="0">
                    <a:pos x="0" y="0"/>
                  </a:cxn>
                  <a:cxn ang="0">
                    <a:pos x="47" y="86"/>
                  </a:cxn>
                  <a:cxn ang="0">
                    <a:pos x="47" y="209"/>
                  </a:cxn>
                  <a:cxn ang="0">
                    <a:pos x="0" y="122"/>
                  </a:cxn>
                  <a:cxn ang="0">
                    <a:pos x="0" y="0"/>
                  </a:cxn>
                </a:cxnLst>
                <a:rect l="0" t="0" r="r" b="b"/>
                <a:pathLst>
                  <a:path w="48" h="210">
                    <a:moveTo>
                      <a:pt x="0" y="0"/>
                    </a:moveTo>
                    <a:lnTo>
                      <a:pt x="47" y="86"/>
                    </a:lnTo>
                    <a:lnTo>
                      <a:pt x="47" y="209"/>
                    </a:lnTo>
                    <a:lnTo>
                      <a:pt x="0" y="122"/>
                    </a:lnTo>
                    <a:lnTo>
                      <a:pt x="0" y="0"/>
                    </a:lnTo>
                  </a:path>
                </a:pathLst>
              </a:custGeom>
              <a:solidFill>
                <a:srgbClr val="4C2E00"/>
              </a:solidFill>
              <a:ln w="12700" cap="rnd" cmpd="sng">
                <a:solidFill>
                  <a:srgbClr val="000000"/>
                </a:solidFill>
                <a:prstDash val="solid"/>
                <a:round/>
                <a:headEnd type="none" w="med" len="med"/>
                <a:tailEnd type="none" w="med" len="med"/>
              </a:ln>
              <a:effectLst/>
            </p:spPr>
            <p:txBody>
              <a:bodyPr/>
              <a:lstStyle/>
              <a:p>
                <a:endParaRPr lang="en-US"/>
              </a:p>
            </p:txBody>
          </p:sp>
          <p:sp>
            <p:nvSpPr>
              <p:cNvPr id="35892" name="Freeform 52"/>
              <p:cNvSpPr>
                <a:spLocks/>
              </p:cNvSpPr>
              <p:nvPr/>
            </p:nvSpPr>
            <p:spPr bwMode="auto">
              <a:xfrm>
                <a:off x="2700" y="2949"/>
                <a:ext cx="54" cy="155"/>
              </a:xfrm>
              <a:custGeom>
                <a:avLst/>
                <a:gdLst/>
                <a:ahLst/>
                <a:cxnLst>
                  <a:cxn ang="0">
                    <a:pos x="0" y="0"/>
                  </a:cxn>
                  <a:cxn ang="0">
                    <a:pos x="53" y="31"/>
                  </a:cxn>
                  <a:cxn ang="0">
                    <a:pos x="53" y="154"/>
                  </a:cxn>
                  <a:cxn ang="0">
                    <a:pos x="0" y="122"/>
                  </a:cxn>
                  <a:cxn ang="0">
                    <a:pos x="0" y="0"/>
                  </a:cxn>
                </a:cxnLst>
                <a:rect l="0" t="0" r="r" b="b"/>
                <a:pathLst>
                  <a:path w="54" h="155">
                    <a:moveTo>
                      <a:pt x="0" y="0"/>
                    </a:moveTo>
                    <a:lnTo>
                      <a:pt x="53" y="31"/>
                    </a:lnTo>
                    <a:lnTo>
                      <a:pt x="53" y="154"/>
                    </a:lnTo>
                    <a:lnTo>
                      <a:pt x="0" y="122"/>
                    </a:lnTo>
                    <a:lnTo>
                      <a:pt x="0" y="0"/>
                    </a:lnTo>
                  </a:path>
                </a:pathLst>
              </a:custGeom>
              <a:solidFill>
                <a:srgbClr val="4C2E00"/>
              </a:solidFill>
              <a:ln w="12700" cap="rnd" cmpd="sng">
                <a:solidFill>
                  <a:srgbClr val="000000"/>
                </a:solidFill>
                <a:prstDash val="solid"/>
                <a:round/>
                <a:headEnd type="none" w="med" len="med"/>
                <a:tailEnd type="none" w="med" len="med"/>
              </a:ln>
              <a:effectLst/>
            </p:spPr>
            <p:txBody>
              <a:bodyPr/>
              <a:lstStyle/>
              <a:p>
                <a:endParaRPr lang="en-US"/>
              </a:p>
            </p:txBody>
          </p:sp>
          <p:sp>
            <p:nvSpPr>
              <p:cNvPr id="35893" name="Freeform 53"/>
              <p:cNvSpPr>
                <a:spLocks/>
              </p:cNvSpPr>
              <p:nvPr/>
            </p:nvSpPr>
            <p:spPr bwMode="auto">
              <a:xfrm>
                <a:off x="2753" y="2940"/>
                <a:ext cx="37" cy="161"/>
              </a:xfrm>
              <a:custGeom>
                <a:avLst/>
                <a:gdLst/>
                <a:ahLst/>
                <a:cxnLst>
                  <a:cxn ang="0">
                    <a:pos x="36" y="0"/>
                  </a:cxn>
                  <a:cxn ang="0">
                    <a:pos x="0" y="41"/>
                  </a:cxn>
                  <a:cxn ang="0">
                    <a:pos x="0" y="160"/>
                  </a:cxn>
                  <a:cxn ang="0">
                    <a:pos x="36" y="121"/>
                  </a:cxn>
                  <a:cxn ang="0">
                    <a:pos x="36" y="0"/>
                  </a:cxn>
                </a:cxnLst>
                <a:rect l="0" t="0" r="r" b="b"/>
                <a:pathLst>
                  <a:path w="37" h="161">
                    <a:moveTo>
                      <a:pt x="36" y="0"/>
                    </a:moveTo>
                    <a:lnTo>
                      <a:pt x="0" y="41"/>
                    </a:lnTo>
                    <a:lnTo>
                      <a:pt x="0" y="160"/>
                    </a:lnTo>
                    <a:lnTo>
                      <a:pt x="36" y="121"/>
                    </a:lnTo>
                    <a:lnTo>
                      <a:pt x="36" y="0"/>
                    </a:lnTo>
                  </a:path>
                </a:pathLst>
              </a:custGeom>
              <a:solidFill>
                <a:srgbClr val="4C2E00"/>
              </a:solidFill>
              <a:ln w="12700" cap="rnd" cmpd="sng">
                <a:solidFill>
                  <a:srgbClr val="000000"/>
                </a:solidFill>
                <a:prstDash val="solid"/>
                <a:round/>
                <a:headEnd type="none" w="med" len="med"/>
                <a:tailEnd type="none" w="med" len="med"/>
              </a:ln>
              <a:effectLst/>
            </p:spPr>
            <p:txBody>
              <a:bodyPr/>
              <a:lstStyle/>
              <a:p>
                <a:endParaRPr lang="en-US"/>
              </a:p>
            </p:txBody>
          </p:sp>
          <p:sp>
            <p:nvSpPr>
              <p:cNvPr id="35894" name="Freeform 54"/>
              <p:cNvSpPr>
                <a:spLocks/>
              </p:cNvSpPr>
              <p:nvPr/>
            </p:nvSpPr>
            <p:spPr bwMode="auto">
              <a:xfrm>
                <a:off x="2789" y="2940"/>
                <a:ext cx="68" cy="145"/>
              </a:xfrm>
              <a:custGeom>
                <a:avLst/>
                <a:gdLst/>
                <a:ahLst/>
                <a:cxnLst>
                  <a:cxn ang="0">
                    <a:pos x="0" y="0"/>
                  </a:cxn>
                  <a:cxn ang="0">
                    <a:pos x="67" y="23"/>
                  </a:cxn>
                  <a:cxn ang="0">
                    <a:pos x="67" y="144"/>
                  </a:cxn>
                  <a:cxn ang="0">
                    <a:pos x="0" y="122"/>
                  </a:cxn>
                  <a:cxn ang="0">
                    <a:pos x="0" y="0"/>
                  </a:cxn>
                </a:cxnLst>
                <a:rect l="0" t="0" r="r" b="b"/>
                <a:pathLst>
                  <a:path w="68" h="145">
                    <a:moveTo>
                      <a:pt x="0" y="0"/>
                    </a:moveTo>
                    <a:lnTo>
                      <a:pt x="67" y="23"/>
                    </a:lnTo>
                    <a:lnTo>
                      <a:pt x="67" y="144"/>
                    </a:lnTo>
                    <a:lnTo>
                      <a:pt x="0" y="122"/>
                    </a:lnTo>
                    <a:lnTo>
                      <a:pt x="0" y="0"/>
                    </a:lnTo>
                  </a:path>
                </a:pathLst>
              </a:custGeom>
              <a:solidFill>
                <a:srgbClr val="4C2E00"/>
              </a:solidFill>
              <a:ln w="12700" cap="rnd" cmpd="sng">
                <a:solidFill>
                  <a:srgbClr val="000000"/>
                </a:solidFill>
                <a:prstDash val="solid"/>
                <a:round/>
                <a:headEnd type="none" w="med" len="med"/>
                <a:tailEnd type="none" w="med" len="med"/>
              </a:ln>
              <a:effectLst/>
            </p:spPr>
            <p:txBody>
              <a:bodyPr/>
              <a:lstStyle/>
              <a:p>
                <a:endParaRPr lang="en-US"/>
              </a:p>
            </p:txBody>
          </p:sp>
          <p:sp>
            <p:nvSpPr>
              <p:cNvPr id="35895" name="Freeform 55"/>
              <p:cNvSpPr>
                <a:spLocks/>
              </p:cNvSpPr>
              <p:nvPr/>
            </p:nvSpPr>
            <p:spPr bwMode="auto">
              <a:xfrm>
                <a:off x="2939" y="3104"/>
                <a:ext cx="130" cy="169"/>
              </a:xfrm>
              <a:custGeom>
                <a:avLst/>
                <a:gdLst/>
                <a:ahLst/>
                <a:cxnLst>
                  <a:cxn ang="0">
                    <a:pos x="0" y="0"/>
                  </a:cxn>
                  <a:cxn ang="0">
                    <a:pos x="129" y="43"/>
                  </a:cxn>
                  <a:cxn ang="0">
                    <a:pos x="129" y="168"/>
                  </a:cxn>
                  <a:cxn ang="0">
                    <a:pos x="0" y="123"/>
                  </a:cxn>
                  <a:cxn ang="0">
                    <a:pos x="0" y="0"/>
                  </a:cxn>
                </a:cxnLst>
                <a:rect l="0" t="0" r="r" b="b"/>
                <a:pathLst>
                  <a:path w="130" h="169">
                    <a:moveTo>
                      <a:pt x="0" y="0"/>
                    </a:moveTo>
                    <a:lnTo>
                      <a:pt x="129" y="43"/>
                    </a:lnTo>
                    <a:lnTo>
                      <a:pt x="129" y="168"/>
                    </a:lnTo>
                    <a:lnTo>
                      <a:pt x="0" y="123"/>
                    </a:lnTo>
                    <a:lnTo>
                      <a:pt x="0" y="0"/>
                    </a:lnTo>
                  </a:path>
                </a:pathLst>
              </a:custGeom>
              <a:solidFill>
                <a:srgbClr val="4C2E00"/>
              </a:solidFill>
              <a:ln w="12700" cap="rnd" cmpd="sng">
                <a:solidFill>
                  <a:srgbClr val="000000"/>
                </a:solidFill>
                <a:prstDash val="solid"/>
                <a:round/>
                <a:headEnd type="none" w="med" len="med"/>
                <a:tailEnd type="none" w="med" len="med"/>
              </a:ln>
              <a:effectLst/>
            </p:spPr>
            <p:txBody>
              <a:bodyPr/>
              <a:lstStyle/>
              <a:p>
                <a:endParaRPr lang="en-US"/>
              </a:p>
            </p:txBody>
          </p:sp>
          <p:sp>
            <p:nvSpPr>
              <p:cNvPr id="35896" name="Freeform 56"/>
              <p:cNvSpPr>
                <a:spLocks/>
              </p:cNvSpPr>
              <p:nvPr/>
            </p:nvSpPr>
            <p:spPr bwMode="auto">
              <a:xfrm>
                <a:off x="2856" y="2961"/>
                <a:ext cx="84" cy="268"/>
              </a:xfrm>
              <a:custGeom>
                <a:avLst/>
                <a:gdLst/>
                <a:ahLst/>
                <a:cxnLst>
                  <a:cxn ang="0">
                    <a:pos x="0" y="0"/>
                  </a:cxn>
                  <a:cxn ang="0">
                    <a:pos x="83" y="144"/>
                  </a:cxn>
                  <a:cxn ang="0">
                    <a:pos x="83" y="267"/>
                  </a:cxn>
                  <a:cxn ang="0">
                    <a:pos x="0" y="124"/>
                  </a:cxn>
                  <a:cxn ang="0">
                    <a:pos x="0" y="0"/>
                  </a:cxn>
                </a:cxnLst>
                <a:rect l="0" t="0" r="r" b="b"/>
                <a:pathLst>
                  <a:path w="84" h="268">
                    <a:moveTo>
                      <a:pt x="0" y="0"/>
                    </a:moveTo>
                    <a:lnTo>
                      <a:pt x="83" y="144"/>
                    </a:lnTo>
                    <a:lnTo>
                      <a:pt x="83" y="267"/>
                    </a:lnTo>
                    <a:lnTo>
                      <a:pt x="0" y="124"/>
                    </a:lnTo>
                    <a:lnTo>
                      <a:pt x="0" y="0"/>
                    </a:lnTo>
                  </a:path>
                </a:pathLst>
              </a:custGeom>
              <a:solidFill>
                <a:srgbClr val="4C2E00"/>
              </a:solidFill>
              <a:ln w="12700" cap="rnd" cmpd="sng">
                <a:solidFill>
                  <a:srgbClr val="000000"/>
                </a:solidFill>
                <a:prstDash val="solid"/>
                <a:round/>
                <a:headEnd type="none" w="med" len="med"/>
                <a:tailEnd type="none" w="med" len="med"/>
              </a:ln>
              <a:effectLst/>
            </p:spPr>
            <p:txBody>
              <a:bodyPr/>
              <a:lstStyle/>
              <a:p>
                <a:endParaRPr lang="en-US"/>
              </a:p>
            </p:txBody>
          </p:sp>
          <p:sp>
            <p:nvSpPr>
              <p:cNvPr id="35897" name="Freeform 57"/>
              <p:cNvSpPr>
                <a:spLocks/>
              </p:cNvSpPr>
              <p:nvPr/>
            </p:nvSpPr>
            <p:spPr bwMode="auto">
              <a:xfrm>
                <a:off x="1622" y="1670"/>
                <a:ext cx="29" cy="206"/>
              </a:xfrm>
              <a:custGeom>
                <a:avLst/>
                <a:gdLst/>
                <a:ahLst/>
                <a:cxnLst>
                  <a:cxn ang="0">
                    <a:pos x="0" y="0"/>
                  </a:cxn>
                  <a:cxn ang="0">
                    <a:pos x="28" y="126"/>
                  </a:cxn>
                  <a:cxn ang="0">
                    <a:pos x="19" y="205"/>
                  </a:cxn>
                  <a:cxn ang="0">
                    <a:pos x="0" y="124"/>
                  </a:cxn>
                  <a:cxn ang="0">
                    <a:pos x="0" y="0"/>
                  </a:cxn>
                </a:cxnLst>
                <a:rect l="0" t="0" r="r" b="b"/>
                <a:pathLst>
                  <a:path w="29" h="206">
                    <a:moveTo>
                      <a:pt x="0" y="0"/>
                    </a:moveTo>
                    <a:lnTo>
                      <a:pt x="28" y="126"/>
                    </a:lnTo>
                    <a:lnTo>
                      <a:pt x="19" y="205"/>
                    </a:lnTo>
                    <a:lnTo>
                      <a:pt x="0" y="124"/>
                    </a:lnTo>
                    <a:lnTo>
                      <a:pt x="0" y="0"/>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sp>
            <p:nvSpPr>
              <p:cNvPr id="35898" name="Freeform 58"/>
              <p:cNvSpPr>
                <a:spLocks/>
              </p:cNvSpPr>
              <p:nvPr/>
            </p:nvSpPr>
            <p:spPr bwMode="auto">
              <a:xfrm>
                <a:off x="1620" y="2194"/>
                <a:ext cx="46" cy="172"/>
              </a:xfrm>
              <a:custGeom>
                <a:avLst/>
                <a:gdLst/>
                <a:ahLst/>
                <a:cxnLst>
                  <a:cxn ang="0">
                    <a:pos x="0" y="0"/>
                  </a:cxn>
                  <a:cxn ang="0">
                    <a:pos x="45" y="63"/>
                  </a:cxn>
                  <a:cxn ang="0">
                    <a:pos x="35" y="105"/>
                  </a:cxn>
                  <a:cxn ang="0">
                    <a:pos x="35" y="171"/>
                  </a:cxn>
                  <a:cxn ang="0">
                    <a:pos x="0" y="123"/>
                  </a:cxn>
                  <a:cxn ang="0">
                    <a:pos x="0" y="0"/>
                  </a:cxn>
                </a:cxnLst>
                <a:rect l="0" t="0" r="r" b="b"/>
                <a:pathLst>
                  <a:path w="46" h="172">
                    <a:moveTo>
                      <a:pt x="0" y="0"/>
                    </a:moveTo>
                    <a:lnTo>
                      <a:pt x="45" y="63"/>
                    </a:lnTo>
                    <a:lnTo>
                      <a:pt x="35" y="105"/>
                    </a:lnTo>
                    <a:lnTo>
                      <a:pt x="35" y="171"/>
                    </a:lnTo>
                    <a:lnTo>
                      <a:pt x="0" y="123"/>
                    </a:lnTo>
                    <a:lnTo>
                      <a:pt x="0" y="0"/>
                    </a:lnTo>
                  </a:path>
                </a:pathLst>
              </a:custGeom>
              <a:solidFill>
                <a:schemeClr val="accent1"/>
              </a:solidFill>
              <a:ln w="12700" cap="rnd" cmpd="sng">
                <a:solidFill>
                  <a:srgbClr val="000000"/>
                </a:solidFill>
                <a:prstDash val="solid"/>
                <a:round/>
                <a:headEnd type="none" w="med" len="med"/>
                <a:tailEnd type="none" w="med" len="med"/>
              </a:ln>
              <a:effectLst/>
            </p:spPr>
            <p:txBody>
              <a:bodyPr/>
              <a:lstStyle/>
              <a:p>
                <a:endParaRPr lang="en-US"/>
              </a:p>
            </p:txBody>
          </p:sp>
        </p:grpSp>
        <p:grpSp>
          <p:nvGrpSpPr>
            <p:cNvPr id="8" name="Group 59"/>
            <p:cNvGrpSpPr>
              <a:grpSpLocks/>
            </p:cNvGrpSpPr>
            <p:nvPr/>
          </p:nvGrpSpPr>
          <p:grpSpPr bwMode="auto">
            <a:xfrm>
              <a:off x="3320" y="1647"/>
              <a:ext cx="535" cy="489"/>
              <a:chOff x="3320" y="1647"/>
              <a:chExt cx="535" cy="489"/>
            </a:xfrm>
          </p:grpSpPr>
          <p:sp>
            <p:nvSpPr>
              <p:cNvPr id="35900" name="Freeform 60"/>
              <p:cNvSpPr>
                <a:spLocks/>
              </p:cNvSpPr>
              <p:nvPr/>
            </p:nvSpPr>
            <p:spPr bwMode="auto">
              <a:xfrm>
                <a:off x="3609" y="1804"/>
                <a:ext cx="169" cy="144"/>
              </a:xfrm>
              <a:custGeom>
                <a:avLst/>
                <a:gdLst/>
                <a:ahLst/>
                <a:cxnLst>
                  <a:cxn ang="0">
                    <a:pos x="0" y="21"/>
                  </a:cxn>
                  <a:cxn ang="0">
                    <a:pos x="168" y="0"/>
                  </a:cxn>
                  <a:cxn ang="0">
                    <a:pos x="168" y="119"/>
                  </a:cxn>
                  <a:cxn ang="0">
                    <a:pos x="0" y="143"/>
                  </a:cxn>
                  <a:cxn ang="0">
                    <a:pos x="0" y="21"/>
                  </a:cxn>
                </a:cxnLst>
                <a:rect l="0" t="0" r="r" b="b"/>
                <a:pathLst>
                  <a:path w="169" h="144">
                    <a:moveTo>
                      <a:pt x="0" y="21"/>
                    </a:moveTo>
                    <a:lnTo>
                      <a:pt x="168" y="0"/>
                    </a:lnTo>
                    <a:lnTo>
                      <a:pt x="168" y="119"/>
                    </a:lnTo>
                    <a:lnTo>
                      <a:pt x="0" y="143"/>
                    </a:lnTo>
                    <a:lnTo>
                      <a:pt x="0" y="21"/>
                    </a:lnTo>
                  </a:path>
                </a:pathLst>
              </a:custGeom>
              <a:solidFill>
                <a:srgbClr val="008000"/>
              </a:solidFill>
              <a:ln w="12700" cap="rnd" cmpd="sng">
                <a:solidFill>
                  <a:srgbClr val="000000"/>
                </a:solidFill>
                <a:prstDash val="solid"/>
                <a:round/>
                <a:headEnd type="none" w="med" len="med"/>
                <a:tailEnd type="none" w="med" len="med"/>
              </a:ln>
              <a:effectLst/>
            </p:spPr>
            <p:txBody>
              <a:bodyPr/>
              <a:lstStyle/>
              <a:p>
                <a:endParaRPr lang="en-US"/>
              </a:p>
            </p:txBody>
          </p:sp>
          <p:sp>
            <p:nvSpPr>
              <p:cNvPr id="35901" name="Freeform 61"/>
              <p:cNvSpPr>
                <a:spLocks/>
              </p:cNvSpPr>
              <p:nvPr/>
            </p:nvSpPr>
            <p:spPr bwMode="auto">
              <a:xfrm>
                <a:off x="3552" y="1825"/>
                <a:ext cx="66" cy="186"/>
              </a:xfrm>
              <a:custGeom>
                <a:avLst/>
                <a:gdLst/>
                <a:ahLst/>
                <a:cxnLst>
                  <a:cxn ang="0">
                    <a:pos x="65" y="0"/>
                  </a:cxn>
                  <a:cxn ang="0">
                    <a:pos x="65" y="120"/>
                  </a:cxn>
                  <a:cxn ang="0">
                    <a:pos x="0" y="185"/>
                  </a:cxn>
                  <a:cxn ang="0">
                    <a:pos x="0" y="63"/>
                  </a:cxn>
                  <a:cxn ang="0">
                    <a:pos x="65" y="0"/>
                  </a:cxn>
                </a:cxnLst>
                <a:rect l="0" t="0" r="r" b="b"/>
                <a:pathLst>
                  <a:path w="66" h="186">
                    <a:moveTo>
                      <a:pt x="65" y="0"/>
                    </a:moveTo>
                    <a:lnTo>
                      <a:pt x="65" y="120"/>
                    </a:lnTo>
                    <a:lnTo>
                      <a:pt x="0" y="185"/>
                    </a:lnTo>
                    <a:lnTo>
                      <a:pt x="0" y="63"/>
                    </a:lnTo>
                    <a:lnTo>
                      <a:pt x="65" y="0"/>
                    </a:lnTo>
                  </a:path>
                </a:pathLst>
              </a:custGeom>
              <a:solidFill>
                <a:srgbClr val="3F5F00"/>
              </a:solidFill>
              <a:ln w="12700" cap="rnd" cmpd="sng">
                <a:solidFill>
                  <a:srgbClr val="000000"/>
                </a:solidFill>
                <a:prstDash val="solid"/>
                <a:round/>
                <a:headEnd type="none" w="med" len="med"/>
                <a:tailEnd type="none" w="med" len="med"/>
              </a:ln>
              <a:effectLst/>
            </p:spPr>
            <p:txBody>
              <a:bodyPr/>
              <a:lstStyle/>
              <a:p>
                <a:endParaRPr lang="en-US"/>
              </a:p>
            </p:txBody>
          </p:sp>
          <p:sp>
            <p:nvSpPr>
              <p:cNvPr id="35902" name="Freeform 62"/>
              <p:cNvSpPr>
                <a:spLocks/>
              </p:cNvSpPr>
              <p:nvPr/>
            </p:nvSpPr>
            <p:spPr bwMode="auto">
              <a:xfrm>
                <a:off x="3320" y="1647"/>
                <a:ext cx="96" cy="128"/>
              </a:xfrm>
              <a:custGeom>
                <a:avLst/>
                <a:gdLst/>
                <a:ahLst/>
                <a:cxnLst>
                  <a:cxn ang="0">
                    <a:pos x="95" y="0"/>
                  </a:cxn>
                  <a:cxn ang="0">
                    <a:pos x="11" y="77"/>
                  </a:cxn>
                  <a:cxn ang="0">
                    <a:pos x="0" y="122"/>
                  </a:cxn>
                  <a:cxn ang="0">
                    <a:pos x="76" y="97"/>
                  </a:cxn>
                  <a:cxn ang="0">
                    <a:pos x="95" y="127"/>
                  </a:cxn>
                  <a:cxn ang="0">
                    <a:pos x="95" y="0"/>
                  </a:cxn>
                </a:cxnLst>
                <a:rect l="0" t="0" r="r" b="b"/>
                <a:pathLst>
                  <a:path w="96" h="128">
                    <a:moveTo>
                      <a:pt x="95" y="0"/>
                    </a:moveTo>
                    <a:lnTo>
                      <a:pt x="11" y="77"/>
                    </a:lnTo>
                    <a:lnTo>
                      <a:pt x="0" y="122"/>
                    </a:lnTo>
                    <a:lnTo>
                      <a:pt x="76" y="97"/>
                    </a:lnTo>
                    <a:lnTo>
                      <a:pt x="95" y="127"/>
                    </a:lnTo>
                    <a:lnTo>
                      <a:pt x="95" y="0"/>
                    </a:lnTo>
                  </a:path>
                </a:pathLst>
              </a:custGeom>
              <a:solidFill>
                <a:srgbClr val="008000"/>
              </a:solidFill>
              <a:ln w="12700" cap="rnd" cmpd="sng">
                <a:solidFill>
                  <a:srgbClr val="000000"/>
                </a:solidFill>
                <a:prstDash val="solid"/>
                <a:round/>
                <a:headEnd type="none" w="med" len="med"/>
                <a:tailEnd type="none" w="med" len="med"/>
              </a:ln>
              <a:effectLst/>
            </p:spPr>
            <p:txBody>
              <a:bodyPr/>
              <a:lstStyle/>
              <a:p>
                <a:endParaRPr lang="en-US"/>
              </a:p>
            </p:txBody>
          </p:sp>
          <p:sp>
            <p:nvSpPr>
              <p:cNvPr id="35903" name="Freeform 63"/>
              <p:cNvSpPr>
                <a:spLocks/>
              </p:cNvSpPr>
              <p:nvPr/>
            </p:nvSpPr>
            <p:spPr bwMode="auto">
              <a:xfrm>
                <a:off x="3521" y="1720"/>
                <a:ext cx="54" cy="64"/>
              </a:xfrm>
              <a:custGeom>
                <a:avLst/>
                <a:gdLst/>
                <a:ahLst/>
                <a:cxnLst>
                  <a:cxn ang="0">
                    <a:pos x="53" y="0"/>
                  </a:cxn>
                  <a:cxn ang="0">
                    <a:pos x="0" y="43"/>
                  </a:cxn>
                  <a:cxn ang="0">
                    <a:pos x="53" y="63"/>
                  </a:cxn>
                  <a:cxn ang="0">
                    <a:pos x="53" y="0"/>
                  </a:cxn>
                </a:cxnLst>
                <a:rect l="0" t="0" r="r" b="b"/>
                <a:pathLst>
                  <a:path w="54" h="64">
                    <a:moveTo>
                      <a:pt x="53" y="0"/>
                    </a:moveTo>
                    <a:lnTo>
                      <a:pt x="0" y="43"/>
                    </a:lnTo>
                    <a:lnTo>
                      <a:pt x="53" y="63"/>
                    </a:lnTo>
                    <a:lnTo>
                      <a:pt x="53" y="0"/>
                    </a:lnTo>
                  </a:path>
                </a:pathLst>
              </a:custGeom>
              <a:solidFill>
                <a:srgbClr val="008000"/>
              </a:solidFill>
              <a:ln w="12700" cap="rnd" cmpd="sng">
                <a:solidFill>
                  <a:srgbClr val="000000"/>
                </a:solidFill>
                <a:prstDash val="solid"/>
                <a:round/>
                <a:headEnd type="none" w="med" len="med"/>
                <a:tailEnd type="none" w="med" len="med"/>
              </a:ln>
              <a:effectLst/>
            </p:spPr>
            <p:txBody>
              <a:bodyPr/>
              <a:lstStyle/>
              <a:p>
                <a:endParaRPr lang="en-US"/>
              </a:p>
            </p:txBody>
          </p:sp>
          <p:sp>
            <p:nvSpPr>
              <p:cNvPr id="35904" name="Freeform 64"/>
              <p:cNvSpPr>
                <a:spLocks/>
              </p:cNvSpPr>
              <p:nvPr/>
            </p:nvSpPr>
            <p:spPr bwMode="auto">
              <a:xfrm>
                <a:off x="3576" y="1894"/>
                <a:ext cx="38" cy="176"/>
              </a:xfrm>
              <a:custGeom>
                <a:avLst/>
                <a:gdLst/>
                <a:ahLst/>
                <a:cxnLst>
                  <a:cxn ang="0">
                    <a:pos x="37" y="0"/>
                  </a:cxn>
                  <a:cxn ang="0">
                    <a:pos x="0" y="48"/>
                  </a:cxn>
                  <a:cxn ang="0">
                    <a:pos x="0" y="175"/>
                  </a:cxn>
                  <a:cxn ang="0">
                    <a:pos x="37" y="123"/>
                  </a:cxn>
                  <a:cxn ang="0">
                    <a:pos x="37" y="0"/>
                  </a:cxn>
                </a:cxnLst>
                <a:rect l="0" t="0" r="r" b="b"/>
                <a:pathLst>
                  <a:path w="38" h="176">
                    <a:moveTo>
                      <a:pt x="37" y="0"/>
                    </a:moveTo>
                    <a:lnTo>
                      <a:pt x="0" y="48"/>
                    </a:lnTo>
                    <a:lnTo>
                      <a:pt x="0" y="175"/>
                    </a:lnTo>
                    <a:lnTo>
                      <a:pt x="37" y="123"/>
                    </a:lnTo>
                    <a:lnTo>
                      <a:pt x="37" y="0"/>
                    </a:lnTo>
                  </a:path>
                </a:pathLst>
              </a:custGeom>
              <a:solidFill>
                <a:srgbClr val="008000"/>
              </a:solidFill>
              <a:ln w="12700" cap="rnd" cmpd="sng">
                <a:solidFill>
                  <a:srgbClr val="000000"/>
                </a:solidFill>
                <a:prstDash val="solid"/>
                <a:round/>
                <a:headEnd type="none" w="med" len="med"/>
                <a:tailEnd type="none" w="med" len="med"/>
              </a:ln>
              <a:effectLst/>
            </p:spPr>
            <p:txBody>
              <a:bodyPr/>
              <a:lstStyle/>
              <a:p>
                <a:endParaRPr lang="en-US"/>
              </a:p>
            </p:txBody>
          </p:sp>
          <p:sp>
            <p:nvSpPr>
              <p:cNvPr id="35905" name="Freeform 65"/>
              <p:cNvSpPr>
                <a:spLocks/>
              </p:cNvSpPr>
              <p:nvPr/>
            </p:nvSpPr>
            <p:spPr bwMode="auto">
              <a:xfrm>
                <a:off x="3560" y="1952"/>
                <a:ext cx="15" cy="144"/>
              </a:xfrm>
              <a:custGeom>
                <a:avLst/>
                <a:gdLst/>
                <a:ahLst/>
                <a:cxnLst>
                  <a:cxn ang="0">
                    <a:pos x="14" y="0"/>
                  </a:cxn>
                  <a:cxn ang="0">
                    <a:pos x="14" y="116"/>
                  </a:cxn>
                  <a:cxn ang="0">
                    <a:pos x="11" y="143"/>
                  </a:cxn>
                  <a:cxn ang="0">
                    <a:pos x="0" y="113"/>
                  </a:cxn>
                  <a:cxn ang="0">
                    <a:pos x="14" y="0"/>
                  </a:cxn>
                </a:cxnLst>
                <a:rect l="0" t="0" r="r" b="b"/>
                <a:pathLst>
                  <a:path w="15" h="144">
                    <a:moveTo>
                      <a:pt x="14" y="0"/>
                    </a:moveTo>
                    <a:lnTo>
                      <a:pt x="14" y="116"/>
                    </a:lnTo>
                    <a:lnTo>
                      <a:pt x="11" y="143"/>
                    </a:lnTo>
                    <a:lnTo>
                      <a:pt x="0" y="113"/>
                    </a:lnTo>
                    <a:lnTo>
                      <a:pt x="14" y="0"/>
                    </a:lnTo>
                  </a:path>
                </a:pathLst>
              </a:custGeom>
              <a:solidFill>
                <a:srgbClr val="3F5F00"/>
              </a:solidFill>
              <a:ln w="12700" cap="rnd" cmpd="sng">
                <a:solidFill>
                  <a:srgbClr val="000000"/>
                </a:solidFill>
                <a:prstDash val="solid"/>
                <a:round/>
                <a:headEnd type="none" w="med" len="med"/>
                <a:tailEnd type="none" w="med" len="med"/>
              </a:ln>
              <a:effectLst/>
            </p:spPr>
            <p:txBody>
              <a:bodyPr/>
              <a:lstStyle/>
              <a:p>
                <a:endParaRPr lang="en-US"/>
              </a:p>
            </p:txBody>
          </p:sp>
          <p:sp>
            <p:nvSpPr>
              <p:cNvPr id="35906" name="Freeform 66"/>
              <p:cNvSpPr>
                <a:spLocks/>
              </p:cNvSpPr>
              <p:nvPr/>
            </p:nvSpPr>
            <p:spPr bwMode="auto">
              <a:xfrm>
                <a:off x="3777" y="1922"/>
                <a:ext cx="47" cy="66"/>
              </a:xfrm>
              <a:custGeom>
                <a:avLst/>
                <a:gdLst/>
                <a:ahLst/>
                <a:cxnLst>
                  <a:cxn ang="0">
                    <a:pos x="46" y="0"/>
                  </a:cxn>
                  <a:cxn ang="0">
                    <a:pos x="0" y="46"/>
                  </a:cxn>
                  <a:cxn ang="0">
                    <a:pos x="13" y="65"/>
                  </a:cxn>
                  <a:cxn ang="0">
                    <a:pos x="46" y="46"/>
                  </a:cxn>
                  <a:cxn ang="0">
                    <a:pos x="46" y="0"/>
                  </a:cxn>
                </a:cxnLst>
                <a:rect l="0" t="0" r="r" b="b"/>
                <a:pathLst>
                  <a:path w="47" h="66">
                    <a:moveTo>
                      <a:pt x="46" y="0"/>
                    </a:moveTo>
                    <a:lnTo>
                      <a:pt x="0" y="46"/>
                    </a:lnTo>
                    <a:lnTo>
                      <a:pt x="13" y="65"/>
                    </a:lnTo>
                    <a:lnTo>
                      <a:pt x="46" y="46"/>
                    </a:lnTo>
                    <a:lnTo>
                      <a:pt x="46" y="0"/>
                    </a:lnTo>
                  </a:path>
                </a:pathLst>
              </a:custGeom>
              <a:solidFill>
                <a:srgbClr val="3F5F00"/>
              </a:solidFill>
              <a:ln w="12700" cap="rnd" cmpd="sng">
                <a:solidFill>
                  <a:srgbClr val="000000"/>
                </a:solidFill>
                <a:prstDash val="solid"/>
                <a:round/>
                <a:headEnd type="none" w="med" len="med"/>
                <a:tailEnd type="none" w="med" len="med"/>
              </a:ln>
              <a:effectLst/>
            </p:spPr>
            <p:txBody>
              <a:bodyPr/>
              <a:lstStyle/>
              <a:p>
                <a:endParaRPr lang="en-US"/>
              </a:p>
            </p:txBody>
          </p:sp>
          <p:sp>
            <p:nvSpPr>
              <p:cNvPr id="35907" name="Freeform 67"/>
              <p:cNvSpPr>
                <a:spLocks/>
              </p:cNvSpPr>
              <p:nvPr/>
            </p:nvSpPr>
            <p:spPr bwMode="auto">
              <a:xfrm>
                <a:off x="3807" y="2042"/>
                <a:ext cx="48" cy="94"/>
              </a:xfrm>
              <a:custGeom>
                <a:avLst/>
                <a:gdLst/>
                <a:ahLst/>
                <a:cxnLst>
                  <a:cxn ang="0">
                    <a:pos x="47" y="0"/>
                  </a:cxn>
                  <a:cxn ang="0">
                    <a:pos x="0" y="62"/>
                  </a:cxn>
                  <a:cxn ang="0">
                    <a:pos x="0" y="73"/>
                  </a:cxn>
                  <a:cxn ang="0">
                    <a:pos x="35" y="93"/>
                  </a:cxn>
                  <a:cxn ang="0">
                    <a:pos x="47" y="93"/>
                  </a:cxn>
                  <a:cxn ang="0">
                    <a:pos x="47" y="0"/>
                  </a:cxn>
                </a:cxnLst>
                <a:rect l="0" t="0" r="r" b="b"/>
                <a:pathLst>
                  <a:path w="48" h="94">
                    <a:moveTo>
                      <a:pt x="47" y="0"/>
                    </a:moveTo>
                    <a:lnTo>
                      <a:pt x="0" y="62"/>
                    </a:lnTo>
                    <a:lnTo>
                      <a:pt x="0" y="73"/>
                    </a:lnTo>
                    <a:lnTo>
                      <a:pt x="35" y="93"/>
                    </a:lnTo>
                    <a:lnTo>
                      <a:pt x="47" y="93"/>
                    </a:lnTo>
                    <a:lnTo>
                      <a:pt x="47" y="0"/>
                    </a:lnTo>
                  </a:path>
                </a:pathLst>
              </a:custGeom>
              <a:solidFill>
                <a:srgbClr val="008000"/>
              </a:solidFill>
              <a:ln w="12700" cap="rnd" cmpd="sng">
                <a:solidFill>
                  <a:srgbClr val="000000"/>
                </a:solidFill>
                <a:prstDash val="solid"/>
                <a:round/>
                <a:headEnd type="none" w="med" len="med"/>
                <a:tailEnd type="none" w="med" len="med"/>
              </a:ln>
              <a:effectLst/>
            </p:spPr>
            <p:txBody>
              <a:bodyPr/>
              <a:lstStyle/>
              <a:p>
                <a:endParaRPr lang="en-US"/>
              </a:p>
            </p:txBody>
          </p:sp>
        </p:grpSp>
        <p:sp>
          <p:nvSpPr>
            <p:cNvPr id="35908" name="Freeform 68"/>
            <p:cNvSpPr>
              <a:spLocks/>
            </p:cNvSpPr>
            <p:nvPr/>
          </p:nvSpPr>
          <p:spPr bwMode="auto">
            <a:xfrm>
              <a:off x="1620" y="1600"/>
              <a:ext cx="3060" cy="1625"/>
            </a:xfrm>
            <a:custGeom>
              <a:avLst/>
              <a:gdLst/>
              <a:ahLst/>
              <a:cxnLst>
                <a:cxn ang="0">
                  <a:pos x="105" y="67"/>
                </a:cxn>
                <a:cxn ang="0">
                  <a:pos x="30" y="199"/>
                </a:cxn>
                <a:cxn ang="0">
                  <a:pos x="0" y="595"/>
                </a:cxn>
                <a:cxn ang="0">
                  <a:pos x="108" y="813"/>
                </a:cxn>
                <a:cxn ang="0">
                  <a:pos x="397" y="1117"/>
                </a:cxn>
                <a:cxn ang="0">
                  <a:pos x="722" y="1226"/>
                </a:cxn>
                <a:cxn ang="0">
                  <a:pos x="927" y="1173"/>
                </a:cxn>
                <a:cxn ang="0">
                  <a:pos x="1134" y="1379"/>
                </a:cxn>
                <a:cxn ang="0">
                  <a:pos x="1320" y="1506"/>
                </a:cxn>
                <a:cxn ang="0">
                  <a:pos x="1460" y="1414"/>
                </a:cxn>
                <a:cxn ang="0">
                  <a:pos x="1768" y="1363"/>
                </a:cxn>
                <a:cxn ang="0">
                  <a:pos x="1897" y="1286"/>
                </a:cxn>
                <a:cxn ang="0">
                  <a:pos x="2075" y="1333"/>
                </a:cxn>
                <a:cxn ang="0">
                  <a:pos x="2192" y="1438"/>
                </a:cxn>
                <a:cxn ang="0">
                  <a:pos x="2273" y="1624"/>
                </a:cxn>
                <a:cxn ang="0">
                  <a:pos x="2376" y="1504"/>
                </a:cxn>
                <a:cxn ang="0">
                  <a:pos x="2285" y="1274"/>
                </a:cxn>
                <a:cxn ang="0">
                  <a:pos x="2376" y="1133"/>
                </a:cxn>
                <a:cxn ang="0">
                  <a:pos x="2548" y="992"/>
                </a:cxn>
                <a:cxn ang="0">
                  <a:pos x="2590" y="798"/>
                </a:cxn>
                <a:cxn ang="0">
                  <a:pos x="2602" y="694"/>
                </a:cxn>
                <a:cxn ang="0">
                  <a:pos x="2671" y="661"/>
                </a:cxn>
                <a:cxn ang="0">
                  <a:pos x="2669" y="594"/>
                </a:cxn>
                <a:cxn ang="0">
                  <a:pos x="2800" y="543"/>
                </a:cxn>
                <a:cxn ang="0">
                  <a:pos x="2865" y="530"/>
                </a:cxn>
                <a:cxn ang="0">
                  <a:pos x="2850" y="462"/>
                </a:cxn>
                <a:cxn ang="0">
                  <a:pos x="2863" y="414"/>
                </a:cxn>
                <a:cxn ang="0">
                  <a:pos x="3059" y="260"/>
                </a:cxn>
                <a:cxn ang="0">
                  <a:pos x="3009" y="121"/>
                </a:cxn>
                <a:cxn ang="0">
                  <a:pos x="2908" y="150"/>
                </a:cxn>
                <a:cxn ang="0">
                  <a:pos x="2713" y="285"/>
                </a:cxn>
                <a:cxn ang="0">
                  <a:pos x="2577" y="385"/>
                </a:cxn>
                <a:cxn ang="0">
                  <a:pos x="2420" y="409"/>
                </a:cxn>
                <a:cxn ang="0">
                  <a:pos x="2342" y="502"/>
                </a:cxn>
                <a:cxn ang="0">
                  <a:pos x="2189" y="518"/>
                </a:cxn>
                <a:cxn ang="0">
                  <a:pos x="2229" y="366"/>
                </a:cxn>
                <a:cxn ang="0">
                  <a:pos x="2158" y="367"/>
                </a:cxn>
                <a:cxn ang="0">
                  <a:pos x="2113" y="245"/>
                </a:cxn>
                <a:cxn ang="0">
                  <a:pos x="2027" y="438"/>
                </a:cxn>
                <a:cxn ang="0">
                  <a:pos x="1958" y="518"/>
                </a:cxn>
                <a:cxn ang="0">
                  <a:pos x="1993" y="296"/>
                </a:cxn>
                <a:cxn ang="0">
                  <a:pos x="1995" y="226"/>
                </a:cxn>
                <a:cxn ang="0">
                  <a:pos x="1992" y="199"/>
                </a:cxn>
                <a:cxn ang="0">
                  <a:pos x="1911" y="113"/>
                </a:cxn>
                <a:cxn ang="0">
                  <a:pos x="1701" y="169"/>
                </a:cxn>
                <a:cxn ang="0">
                  <a:pos x="1555" y="0"/>
                </a:cxn>
              </a:cxnLst>
              <a:rect l="0" t="0" r="r" b="b"/>
              <a:pathLst>
                <a:path w="3060" h="1625">
                  <a:moveTo>
                    <a:pt x="1555" y="0"/>
                  </a:moveTo>
                  <a:lnTo>
                    <a:pt x="89" y="0"/>
                  </a:lnTo>
                  <a:lnTo>
                    <a:pt x="105" y="67"/>
                  </a:lnTo>
                  <a:lnTo>
                    <a:pt x="95" y="86"/>
                  </a:lnTo>
                  <a:lnTo>
                    <a:pt x="2" y="70"/>
                  </a:lnTo>
                  <a:lnTo>
                    <a:pt x="30" y="199"/>
                  </a:lnTo>
                  <a:lnTo>
                    <a:pt x="5" y="435"/>
                  </a:lnTo>
                  <a:lnTo>
                    <a:pt x="16" y="501"/>
                  </a:lnTo>
                  <a:lnTo>
                    <a:pt x="0" y="595"/>
                  </a:lnTo>
                  <a:lnTo>
                    <a:pt x="46" y="655"/>
                  </a:lnTo>
                  <a:lnTo>
                    <a:pt x="35" y="700"/>
                  </a:lnTo>
                  <a:lnTo>
                    <a:pt x="108" y="813"/>
                  </a:lnTo>
                  <a:lnTo>
                    <a:pt x="224" y="1016"/>
                  </a:lnTo>
                  <a:lnTo>
                    <a:pt x="267" y="1016"/>
                  </a:lnTo>
                  <a:lnTo>
                    <a:pt x="397" y="1117"/>
                  </a:lnTo>
                  <a:lnTo>
                    <a:pt x="544" y="1115"/>
                  </a:lnTo>
                  <a:lnTo>
                    <a:pt x="544" y="1142"/>
                  </a:lnTo>
                  <a:lnTo>
                    <a:pt x="722" y="1226"/>
                  </a:lnTo>
                  <a:lnTo>
                    <a:pt x="868" y="1226"/>
                  </a:lnTo>
                  <a:lnTo>
                    <a:pt x="868" y="1173"/>
                  </a:lnTo>
                  <a:lnTo>
                    <a:pt x="927" y="1173"/>
                  </a:lnTo>
                  <a:lnTo>
                    <a:pt x="1034" y="1263"/>
                  </a:lnTo>
                  <a:lnTo>
                    <a:pt x="1082" y="1350"/>
                  </a:lnTo>
                  <a:lnTo>
                    <a:pt x="1134" y="1379"/>
                  </a:lnTo>
                  <a:lnTo>
                    <a:pt x="1167" y="1341"/>
                  </a:lnTo>
                  <a:lnTo>
                    <a:pt x="1237" y="1363"/>
                  </a:lnTo>
                  <a:lnTo>
                    <a:pt x="1320" y="1506"/>
                  </a:lnTo>
                  <a:lnTo>
                    <a:pt x="1449" y="1550"/>
                  </a:lnTo>
                  <a:lnTo>
                    <a:pt x="1436" y="1476"/>
                  </a:lnTo>
                  <a:lnTo>
                    <a:pt x="1460" y="1414"/>
                  </a:lnTo>
                  <a:lnTo>
                    <a:pt x="1560" y="1331"/>
                  </a:lnTo>
                  <a:lnTo>
                    <a:pt x="1629" y="1314"/>
                  </a:lnTo>
                  <a:lnTo>
                    <a:pt x="1768" y="1363"/>
                  </a:lnTo>
                  <a:lnTo>
                    <a:pt x="1878" y="1368"/>
                  </a:lnTo>
                  <a:lnTo>
                    <a:pt x="1857" y="1312"/>
                  </a:lnTo>
                  <a:lnTo>
                    <a:pt x="1897" y="1286"/>
                  </a:lnTo>
                  <a:lnTo>
                    <a:pt x="1948" y="1282"/>
                  </a:lnTo>
                  <a:lnTo>
                    <a:pt x="2016" y="1282"/>
                  </a:lnTo>
                  <a:lnTo>
                    <a:pt x="2075" y="1333"/>
                  </a:lnTo>
                  <a:lnTo>
                    <a:pt x="2148" y="1318"/>
                  </a:lnTo>
                  <a:lnTo>
                    <a:pt x="2203" y="1379"/>
                  </a:lnTo>
                  <a:lnTo>
                    <a:pt x="2192" y="1438"/>
                  </a:lnTo>
                  <a:lnTo>
                    <a:pt x="2239" y="1507"/>
                  </a:lnTo>
                  <a:lnTo>
                    <a:pt x="2258" y="1507"/>
                  </a:lnTo>
                  <a:lnTo>
                    <a:pt x="2273" y="1624"/>
                  </a:lnTo>
                  <a:lnTo>
                    <a:pt x="2322" y="1618"/>
                  </a:lnTo>
                  <a:lnTo>
                    <a:pt x="2384" y="1562"/>
                  </a:lnTo>
                  <a:lnTo>
                    <a:pt x="2376" y="1504"/>
                  </a:lnTo>
                  <a:lnTo>
                    <a:pt x="2353" y="1428"/>
                  </a:lnTo>
                  <a:lnTo>
                    <a:pt x="2293" y="1323"/>
                  </a:lnTo>
                  <a:lnTo>
                    <a:pt x="2285" y="1274"/>
                  </a:lnTo>
                  <a:lnTo>
                    <a:pt x="2316" y="1190"/>
                  </a:lnTo>
                  <a:lnTo>
                    <a:pt x="2322" y="1150"/>
                  </a:lnTo>
                  <a:lnTo>
                    <a:pt x="2376" y="1133"/>
                  </a:lnTo>
                  <a:lnTo>
                    <a:pt x="2441" y="1062"/>
                  </a:lnTo>
                  <a:lnTo>
                    <a:pt x="2473" y="1014"/>
                  </a:lnTo>
                  <a:lnTo>
                    <a:pt x="2548" y="992"/>
                  </a:lnTo>
                  <a:lnTo>
                    <a:pt x="2601" y="934"/>
                  </a:lnTo>
                  <a:lnTo>
                    <a:pt x="2561" y="830"/>
                  </a:lnTo>
                  <a:lnTo>
                    <a:pt x="2590" y="798"/>
                  </a:lnTo>
                  <a:lnTo>
                    <a:pt x="2619" y="743"/>
                  </a:lnTo>
                  <a:lnTo>
                    <a:pt x="2630" y="724"/>
                  </a:lnTo>
                  <a:lnTo>
                    <a:pt x="2602" y="694"/>
                  </a:lnTo>
                  <a:lnTo>
                    <a:pt x="2604" y="665"/>
                  </a:lnTo>
                  <a:lnTo>
                    <a:pt x="2636" y="709"/>
                  </a:lnTo>
                  <a:lnTo>
                    <a:pt x="2671" y="661"/>
                  </a:lnTo>
                  <a:lnTo>
                    <a:pt x="2681" y="613"/>
                  </a:lnTo>
                  <a:lnTo>
                    <a:pt x="2666" y="601"/>
                  </a:lnTo>
                  <a:lnTo>
                    <a:pt x="2669" y="594"/>
                  </a:lnTo>
                  <a:lnTo>
                    <a:pt x="2681" y="578"/>
                  </a:lnTo>
                  <a:lnTo>
                    <a:pt x="2701" y="556"/>
                  </a:lnTo>
                  <a:lnTo>
                    <a:pt x="2800" y="543"/>
                  </a:lnTo>
                  <a:lnTo>
                    <a:pt x="2824" y="540"/>
                  </a:lnTo>
                  <a:lnTo>
                    <a:pt x="2838" y="506"/>
                  </a:lnTo>
                  <a:lnTo>
                    <a:pt x="2865" y="530"/>
                  </a:lnTo>
                  <a:lnTo>
                    <a:pt x="2909" y="514"/>
                  </a:lnTo>
                  <a:lnTo>
                    <a:pt x="2873" y="509"/>
                  </a:lnTo>
                  <a:lnTo>
                    <a:pt x="2850" y="462"/>
                  </a:lnTo>
                  <a:lnTo>
                    <a:pt x="2868" y="447"/>
                  </a:lnTo>
                  <a:lnTo>
                    <a:pt x="2857" y="422"/>
                  </a:lnTo>
                  <a:lnTo>
                    <a:pt x="2863" y="414"/>
                  </a:lnTo>
                  <a:lnTo>
                    <a:pt x="2909" y="387"/>
                  </a:lnTo>
                  <a:lnTo>
                    <a:pt x="2916" y="365"/>
                  </a:lnTo>
                  <a:lnTo>
                    <a:pt x="3059" y="260"/>
                  </a:lnTo>
                  <a:lnTo>
                    <a:pt x="3051" y="219"/>
                  </a:lnTo>
                  <a:lnTo>
                    <a:pt x="3029" y="207"/>
                  </a:lnTo>
                  <a:lnTo>
                    <a:pt x="3009" y="121"/>
                  </a:lnTo>
                  <a:lnTo>
                    <a:pt x="2968" y="134"/>
                  </a:lnTo>
                  <a:lnTo>
                    <a:pt x="2949" y="121"/>
                  </a:lnTo>
                  <a:lnTo>
                    <a:pt x="2908" y="150"/>
                  </a:lnTo>
                  <a:lnTo>
                    <a:pt x="2865" y="234"/>
                  </a:lnTo>
                  <a:lnTo>
                    <a:pt x="2827" y="285"/>
                  </a:lnTo>
                  <a:lnTo>
                    <a:pt x="2713" y="285"/>
                  </a:lnTo>
                  <a:lnTo>
                    <a:pt x="2639" y="286"/>
                  </a:lnTo>
                  <a:lnTo>
                    <a:pt x="2563" y="358"/>
                  </a:lnTo>
                  <a:lnTo>
                    <a:pt x="2577" y="385"/>
                  </a:lnTo>
                  <a:lnTo>
                    <a:pt x="2531" y="418"/>
                  </a:lnTo>
                  <a:lnTo>
                    <a:pt x="2477" y="412"/>
                  </a:lnTo>
                  <a:lnTo>
                    <a:pt x="2420" y="409"/>
                  </a:lnTo>
                  <a:lnTo>
                    <a:pt x="2407" y="446"/>
                  </a:lnTo>
                  <a:lnTo>
                    <a:pt x="2381" y="472"/>
                  </a:lnTo>
                  <a:lnTo>
                    <a:pt x="2342" y="502"/>
                  </a:lnTo>
                  <a:lnTo>
                    <a:pt x="2273" y="535"/>
                  </a:lnTo>
                  <a:lnTo>
                    <a:pt x="2221" y="535"/>
                  </a:lnTo>
                  <a:lnTo>
                    <a:pt x="2189" y="518"/>
                  </a:lnTo>
                  <a:lnTo>
                    <a:pt x="2189" y="501"/>
                  </a:lnTo>
                  <a:lnTo>
                    <a:pt x="2236" y="440"/>
                  </a:lnTo>
                  <a:lnTo>
                    <a:pt x="2229" y="366"/>
                  </a:lnTo>
                  <a:lnTo>
                    <a:pt x="2213" y="362"/>
                  </a:lnTo>
                  <a:lnTo>
                    <a:pt x="2169" y="388"/>
                  </a:lnTo>
                  <a:lnTo>
                    <a:pt x="2158" y="367"/>
                  </a:lnTo>
                  <a:lnTo>
                    <a:pt x="2202" y="324"/>
                  </a:lnTo>
                  <a:lnTo>
                    <a:pt x="2185" y="267"/>
                  </a:lnTo>
                  <a:lnTo>
                    <a:pt x="2113" y="245"/>
                  </a:lnTo>
                  <a:lnTo>
                    <a:pt x="2036" y="318"/>
                  </a:lnTo>
                  <a:lnTo>
                    <a:pt x="2011" y="385"/>
                  </a:lnTo>
                  <a:lnTo>
                    <a:pt x="2027" y="438"/>
                  </a:lnTo>
                  <a:lnTo>
                    <a:pt x="2000" y="517"/>
                  </a:lnTo>
                  <a:lnTo>
                    <a:pt x="1974" y="526"/>
                  </a:lnTo>
                  <a:lnTo>
                    <a:pt x="1958" y="518"/>
                  </a:lnTo>
                  <a:lnTo>
                    <a:pt x="1941" y="464"/>
                  </a:lnTo>
                  <a:lnTo>
                    <a:pt x="1955" y="350"/>
                  </a:lnTo>
                  <a:lnTo>
                    <a:pt x="1993" y="296"/>
                  </a:lnTo>
                  <a:lnTo>
                    <a:pt x="1979" y="283"/>
                  </a:lnTo>
                  <a:lnTo>
                    <a:pt x="1933" y="286"/>
                  </a:lnTo>
                  <a:lnTo>
                    <a:pt x="1995" y="226"/>
                  </a:lnTo>
                  <a:lnTo>
                    <a:pt x="2157" y="202"/>
                  </a:lnTo>
                  <a:lnTo>
                    <a:pt x="2089" y="158"/>
                  </a:lnTo>
                  <a:lnTo>
                    <a:pt x="1992" y="199"/>
                  </a:lnTo>
                  <a:lnTo>
                    <a:pt x="1905" y="164"/>
                  </a:lnTo>
                  <a:lnTo>
                    <a:pt x="1955" y="121"/>
                  </a:lnTo>
                  <a:lnTo>
                    <a:pt x="1911" y="113"/>
                  </a:lnTo>
                  <a:lnTo>
                    <a:pt x="1793" y="174"/>
                  </a:lnTo>
                  <a:lnTo>
                    <a:pt x="1774" y="145"/>
                  </a:lnTo>
                  <a:lnTo>
                    <a:pt x="1701" y="169"/>
                  </a:lnTo>
                  <a:lnTo>
                    <a:pt x="1715" y="124"/>
                  </a:lnTo>
                  <a:lnTo>
                    <a:pt x="1797" y="46"/>
                  </a:lnTo>
                  <a:lnTo>
                    <a:pt x="1555" y="0"/>
                  </a:lnTo>
                </a:path>
              </a:pathLst>
            </a:custGeom>
            <a:gradFill rotWithShape="0">
              <a:gsLst>
                <a:gs pos="0">
                  <a:srgbClr val="60C900"/>
                </a:gs>
                <a:gs pos="50000">
                  <a:srgbClr val="60C900">
                    <a:gamma/>
                    <a:tint val="0"/>
                    <a:invGamma/>
                  </a:srgbClr>
                </a:gs>
                <a:gs pos="100000">
                  <a:srgbClr val="60C900"/>
                </a:gs>
              </a:gsLst>
              <a:lin ang="0" scaled="1"/>
            </a:gradFill>
            <a:ln w="12700" cap="rnd" cmpd="sng">
              <a:solidFill>
                <a:srgbClr val="000000"/>
              </a:solidFill>
              <a:prstDash val="solid"/>
              <a:round/>
              <a:headEnd type="none" w="med" len="med"/>
              <a:tailEnd type="none" w="med" len="med"/>
            </a:ln>
            <a:effectLst/>
          </p:spPr>
          <p:txBody>
            <a:bodyPr/>
            <a:lstStyle/>
            <a:p>
              <a:endParaRPr lang="en-US"/>
            </a:p>
          </p:txBody>
        </p:sp>
      </p:grpSp>
      <p:pic>
        <p:nvPicPr>
          <p:cNvPr id="35909" name="Picture 69" descr="depth"/>
          <p:cNvPicPr>
            <a:picLocks noGrp="1" noChangeAspect="1" noChangeArrowheads="1"/>
          </p:cNvPicPr>
          <p:nvPr>
            <p:ph sz="half" idx="2"/>
          </p:nvPr>
        </p:nvPicPr>
        <p:blipFill>
          <a:blip r:embed="rId3" cstate="print"/>
          <a:srcRect/>
          <a:stretch>
            <a:fillRect/>
          </a:stretch>
        </p:blipFill>
        <p:spPr>
          <a:xfrm>
            <a:off x="8229600" y="4038600"/>
            <a:ext cx="771525" cy="774700"/>
          </a:xfrm>
          <a:noFill/>
          <a:ln w="12700">
            <a:solidFill>
              <a:srgbClr val="000000"/>
            </a:solidFill>
          </a:ln>
          <a:effectLst>
            <a:outerShdw dist="107763" dir="2700000" algn="ctr" rotWithShape="0">
              <a:srgbClr val="808080">
                <a:alpha val="50000"/>
              </a:srgbClr>
            </a:outerShdw>
          </a:effectLst>
        </p:spPr>
      </p:pic>
      <p:pic>
        <p:nvPicPr>
          <p:cNvPr id="35910" name="Picture 70" descr="gulfweb"/>
          <p:cNvPicPr>
            <a:picLocks noChangeAspect="1" noChangeArrowheads="1"/>
          </p:cNvPicPr>
          <p:nvPr/>
        </p:nvPicPr>
        <p:blipFill>
          <a:blip r:embed="rId4" cstate="print"/>
          <a:srcRect/>
          <a:stretch>
            <a:fillRect/>
          </a:stretch>
        </p:blipFill>
        <p:spPr bwMode="auto">
          <a:xfrm>
            <a:off x="6477000" y="3962400"/>
            <a:ext cx="830263" cy="658813"/>
          </a:xfrm>
          <a:prstGeom prst="rect">
            <a:avLst/>
          </a:prstGeom>
          <a:noFill/>
          <a:ln w="9525">
            <a:solidFill>
              <a:schemeClr val="tx1"/>
            </a:solidFill>
            <a:miter lim="800000"/>
            <a:headEnd/>
            <a:tailEnd/>
          </a:ln>
          <a:effectLst>
            <a:outerShdw dist="107763" dir="2700000" algn="ctr" rotWithShape="0">
              <a:srgbClr val="808080">
                <a:alpha val="50000"/>
              </a:srgbClr>
            </a:outerShdw>
          </a:effectLst>
        </p:spPr>
      </p:pic>
      <p:pic>
        <p:nvPicPr>
          <p:cNvPr id="35911" name="Picture 71" descr="latest_AVHRR"/>
          <p:cNvPicPr>
            <a:picLocks noChangeAspect="1" noChangeArrowheads="1"/>
          </p:cNvPicPr>
          <p:nvPr/>
        </p:nvPicPr>
        <p:blipFill>
          <a:blip r:embed="rId5" cstate="print"/>
          <a:srcRect t="11766" b="4050"/>
          <a:stretch>
            <a:fillRect/>
          </a:stretch>
        </p:blipFill>
        <p:spPr bwMode="auto">
          <a:xfrm>
            <a:off x="8382000" y="1143000"/>
            <a:ext cx="617538" cy="685800"/>
          </a:xfrm>
          <a:prstGeom prst="rect">
            <a:avLst/>
          </a:prstGeom>
          <a:noFill/>
          <a:ln w="9525">
            <a:solidFill>
              <a:schemeClr val="tx1"/>
            </a:solidFill>
            <a:miter lim="800000"/>
            <a:headEnd/>
            <a:tailEnd/>
          </a:ln>
          <a:effectLst>
            <a:outerShdw dist="107763" dir="2700000" algn="ctr" rotWithShape="0">
              <a:srgbClr val="808080">
                <a:alpha val="50000"/>
              </a:srgbClr>
            </a:outerShdw>
          </a:effectLst>
        </p:spPr>
      </p:pic>
      <p:pic>
        <p:nvPicPr>
          <p:cNvPr id="35912" name="Picture 72" descr="mooring_map4"/>
          <p:cNvPicPr>
            <a:picLocks noChangeAspect="1" noChangeArrowheads="1"/>
          </p:cNvPicPr>
          <p:nvPr/>
        </p:nvPicPr>
        <p:blipFill>
          <a:blip r:embed="rId6" cstate="print"/>
          <a:srcRect/>
          <a:stretch>
            <a:fillRect/>
          </a:stretch>
        </p:blipFill>
        <p:spPr bwMode="auto">
          <a:xfrm>
            <a:off x="5105400" y="2346325"/>
            <a:ext cx="838200" cy="625475"/>
          </a:xfrm>
          <a:prstGeom prst="rect">
            <a:avLst/>
          </a:prstGeom>
          <a:noFill/>
          <a:effectLst>
            <a:outerShdw dist="107763" dir="2700000" algn="ctr" rotWithShape="0">
              <a:srgbClr val="808080">
                <a:alpha val="50000"/>
              </a:srgbClr>
            </a:outerShdw>
          </a:effectLst>
        </p:spPr>
      </p:pic>
      <p:pic>
        <p:nvPicPr>
          <p:cNvPr id="35913" name="Picture 73" descr="today"/>
          <p:cNvPicPr>
            <a:picLocks noChangeAspect="1" noChangeArrowheads="1"/>
          </p:cNvPicPr>
          <p:nvPr/>
        </p:nvPicPr>
        <p:blipFill>
          <a:blip r:embed="rId7" cstate="print"/>
          <a:srcRect t="7314" b="14043"/>
          <a:stretch>
            <a:fillRect/>
          </a:stretch>
        </p:blipFill>
        <p:spPr bwMode="auto">
          <a:xfrm>
            <a:off x="4953000" y="895350"/>
            <a:ext cx="922338" cy="857250"/>
          </a:xfrm>
          <a:prstGeom prst="rect">
            <a:avLst/>
          </a:prstGeom>
          <a:noFill/>
          <a:ln w="9525">
            <a:solidFill>
              <a:schemeClr val="tx1"/>
            </a:solidFill>
            <a:miter lim="800000"/>
            <a:headEnd/>
            <a:tailEnd/>
          </a:ln>
          <a:effectLst>
            <a:outerShdw dist="107763" dir="2700000" algn="ctr" rotWithShape="0">
              <a:srgbClr val="808080">
                <a:alpha val="50000"/>
              </a:srgbClr>
            </a:outerShdw>
          </a:effectLst>
        </p:spPr>
      </p:pic>
      <p:sp>
        <p:nvSpPr>
          <p:cNvPr id="35914" name="WordArt 74"/>
          <p:cNvSpPr>
            <a:spLocks noChangeArrowheads="1" noChangeShapeType="1" noTextEdit="1"/>
          </p:cNvSpPr>
          <p:nvPr/>
        </p:nvSpPr>
        <p:spPr bwMode="auto">
          <a:xfrm>
            <a:off x="6934200" y="2286000"/>
            <a:ext cx="554038" cy="304800"/>
          </a:xfrm>
          <a:prstGeom prst="rect">
            <a:avLst/>
          </a:prstGeom>
        </p:spPr>
        <p:txBody>
          <a:bodyPr wrap="none" fromWordArt="1">
            <a:prstTxWarp prst="textPlain">
              <a:avLst>
                <a:gd name="adj" fmla="val 49088"/>
              </a:avLst>
            </a:prstTxWarp>
          </a:bodyPr>
          <a:lstStyle/>
          <a:p>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a:rPr>
              <a:t>IOOS</a:t>
            </a:r>
          </a:p>
        </p:txBody>
      </p:sp>
      <p:sp>
        <p:nvSpPr>
          <p:cNvPr id="35915" name="Oval 75"/>
          <p:cNvSpPr>
            <a:spLocks noChangeArrowheads="1"/>
          </p:cNvSpPr>
          <p:nvPr/>
        </p:nvSpPr>
        <p:spPr bwMode="auto">
          <a:xfrm>
            <a:off x="6781800" y="2057400"/>
            <a:ext cx="854075" cy="838200"/>
          </a:xfrm>
          <a:prstGeom prst="ellipse">
            <a:avLst/>
          </a:prstGeom>
          <a:noFill/>
          <a:ln w="9525">
            <a:solidFill>
              <a:schemeClr val="tx1"/>
            </a:solidFill>
            <a:round/>
            <a:headEnd/>
            <a:tailEnd/>
          </a:ln>
          <a:effectLst/>
        </p:spPr>
        <p:txBody>
          <a:bodyPr wrap="none" anchor="ctr"/>
          <a:lstStyle/>
          <a:p>
            <a:endParaRPr lang="en-US"/>
          </a:p>
        </p:txBody>
      </p:sp>
      <p:sp>
        <p:nvSpPr>
          <p:cNvPr id="35916" name="Line 76"/>
          <p:cNvSpPr>
            <a:spLocks noChangeShapeType="1"/>
          </p:cNvSpPr>
          <p:nvPr/>
        </p:nvSpPr>
        <p:spPr bwMode="auto">
          <a:xfrm flipV="1">
            <a:off x="7848600" y="1600200"/>
            <a:ext cx="457200" cy="304800"/>
          </a:xfrm>
          <a:prstGeom prst="line">
            <a:avLst/>
          </a:prstGeom>
          <a:noFill/>
          <a:ln w="9525">
            <a:solidFill>
              <a:schemeClr val="tx1"/>
            </a:solidFill>
            <a:round/>
            <a:headEnd/>
            <a:tailEnd type="triangle" w="med" len="med"/>
          </a:ln>
          <a:effectLst/>
        </p:spPr>
        <p:txBody>
          <a:bodyPr/>
          <a:lstStyle/>
          <a:p>
            <a:endParaRPr lang="en-US"/>
          </a:p>
        </p:txBody>
      </p:sp>
      <p:sp>
        <p:nvSpPr>
          <p:cNvPr id="35917" name="Line 77"/>
          <p:cNvSpPr>
            <a:spLocks noChangeShapeType="1"/>
          </p:cNvSpPr>
          <p:nvPr/>
        </p:nvSpPr>
        <p:spPr bwMode="auto">
          <a:xfrm>
            <a:off x="8153400" y="3276600"/>
            <a:ext cx="434975" cy="681038"/>
          </a:xfrm>
          <a:prstGeom prst="line">
            <a:avLst/>
          </a:prstGeom>
          <a:noFill/>
          <a:ln w="9525">
            <a:solidFill>
              <a:schemeClr val="tx1"/>
            </a:solidFill>
            <a:round/>
            <a:headEnd/>
            <a:tailEnd type="triangle" w="med" len="med"/>
          </a:ln>
          <a:effectLst/>
        </p:spPr>
        <p:txBody>
          <a:bodyPr/>
          <a:lstStyle/>
          <a:p>
            <a:endParaRPr lang="en-US"/>
          </a:p>
        </p:txBody>
      </p:sp>
      <p:sp>
        <p:nvSpPr>
          <p:cNvPr id="35918" name="Line 78"/>
          <p:cNvSpPr>
            <a:spLocks noChangeShapeType="1"/>
          </p:cNvSpPr>
          <p:nvPr/>
        </p:nvSpPr>
        <p:spPr bwMode="auto">
          <a:xfrm flipH="1">
            <a:off x="7086600" y="3200400"/>
            <a:ext cx="274638" cy="687388"/>
          </a:xfrm>
          <a:prstGeom prst="line">
            <a:avLst/>
          </a:prstGeom>
          <a:noFill/>
          <a:ln w="9525">
            <a:solidFill>
              <a:schemeClr val="tx1"/>
            </a:solidFill>
            <a:round/>
            <a:headEnd/>
            <a:tailEnd type="triangle" w="med" len="med"/>
          </a:ln>
          <a:effectLst/>
        </p:spPr>
        <p:txBody>
          <a:bodyPr/>
          <a:lstStyle/>
          <a:p>
            <a:endParaRPr lang="en-US"/>
          </a:p>
        </p:txBody>
      </p:sp>
      <p:sp>
        <p:nvSpPr>
          <p:cNvPr id="35919" name="Line 79"/>
          <p:cNvSpPr>
            <a:spLocks noChangeShapeType="1"/>
          </p:cNvSpPr>
          <p:nvPr/>
        </p:nvSpPr>
        <p:spPr bwMode="auto">
          <a:xfrm flipH="1">
            <a:off x="5943600" y="2590800"/>
            <a:ext cx="412750" cy="0"/>
          </a:xfrm>
          <a:prstGeom prst="line">
            <a:avLst/>
          </a:prstGeom>
          <a:noFill/>
          <a:ln w="9525">
            <a:solidFill>
              <a:schemeClr val="tx1"/>
            </a:solidFill>
            <a:round/>
            <a:headEnd/>
            <a:tailEnd type="triangle" w="med" len="med"/>
          </a:ln>
          <a:effectLst/>
        </p:spPr>
        <p:txBody>
          <a:bodyPr/>
          <a:lstStyle/>
          <a:p>
            <a:endParaRPr lang="en-US"/>
          </a:p>
        </p:txBody>
      </p:sp>
      <p:sp>
        <p:nvSpPr>
          <p:cNvPr id="35920" name="Line 80"/>
          <p:cNvSpPr>
            <a:spLocks noChangeShapeType="1"/>
          </p:cNvSpPr>
          <p:nvPr/>
        </p:nvSpPr>
        <p:spPr bwMode="auto">
          <a:xfrm flipH="1" flipV="1">
            <a:off x="5715000" y="1600200"/>
            <a:ext cx="381000" cy="381000"/>
          </a:xfrm>
          <a:prstGeom prst="line">
            <a:avLst/>
          </a:prstGeom>
          <a:noFill/>
          <a:ln w="9525">
            <a:solidFill>
              <a:schemeClr val="tx1"/>
            </a:solidFill>
            <a:round/>
            <a:headEnd/>
            <a:tailEnd type="triangle" w="med" len="med"/>
          </a:ln>
          <a:effectLst/>
        </p:spPr>
        <p:txBody>
          <a:bodyPr/>
          <a:lstStyle/>
          <a:p>
            <a:endParaRPr lang="en-US"/>
          </a:p>
        </p:txBody>
      </p:sp>
      <p:sp>
        <p:nvSpPr>
          <p:cNvPr id="35921" name="Rectangle 81"/>
          <p:cNvSpPr>
            <a:spLocks noChangeArrowheads="1"/>
          </p:cNvSpPr>
          <p:nvPr/>
        </p:nvSpPr>
        <p:spPr bwMode="auto">
          <a:xfrm>
            <a:off x="152400" y="6096000"/>
            <a:ext cx="8763000" cy="579437"/>
          </a:xfrm>
          <a:prstGeom prst="rect">
            <a:avLst/>
          </a:prstGeom>
          <a:noFill/>
          <a:ln w="9525" algn="ctr">
            <a:noFill/>
            <a:miter lim="800000"/>
            <a:headEnd/>
            <a:tailEnd/>
          </a:ln>
          <a:effectLst/>
        </p:spPr>
        <p:txBody>
          <a:bodyPr anchor="ctr">
            <a:spAutoFit/>
          </a:bodyPr>
          <a:lstStyle/>
          <a:p>
            <a:pPr algn="l"/>
            <a:r>
              <a:rPr lang="en-US" sz="1400" dirty="0">
                <a:solidFill>
                  <a:srgbClr val="FF0000"/>
                </a:solidFill>
              </a:rPr>
              <a:t>President Obama recently signed the Public Lands Bill into law.  After eight years, there is authorization for the IOOS program!</a:t>
            </a:r>
            <a:r>
              <a:rPr lang="en-US" dirty="0"/>
              <a: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2" cstate="print"/>
          <a:srcRect l="50781" t="34375" r="1563" b="11458"/>
          <a:stretch>
            <a:fillRect/>
          </a:stretch>
        </p:blipFill>
        <p:spPr bwMode="auto">
          <a:xfrm>
            <a:off x="685800" y="1492770"/>
            <a:ext cx="4953000" cy="4222230"/>
          </a:xfrm>
          <a:prstGeom prst="rect">
            <a:avLst/>
          </a:prstGeom>
          <a:noFill/>
          <a:ln w="9525">
            <a:noFill/>
            <a:miter lim="800000"/>
            <a:headEnd/>
            <a:tailEnd/>
          </a:ln>
        </p:spPr>
      </p:pic>
      <p:pic>
        <p:nvPicPr>
          <p:cNvPr id="6" name="Picture 2"/>
          <p:cNvPicPr>
            <a:picLocks noChangeAspect="1" noChangeArrowheads="1"/>
          </p:cNvPicPr>
          <p:nvPr/>
        </p:nvPicPr>
        <p:blipFill>
          <a:blip r:embed="rId3" cstate="print"/>
          <a:srcRect l="14844" t="29166" r="7812" b="65626"/>
          <a:stretch>
            <a:fillRect/>
          </a:stretch>
        </p:blipFill>
        <p:spPr bwMode="auto">
          <a:xfrm>
            <a:off x="91440" y="6248400"/>
            <a:ext cx="9052560" cy="457200"/>
          </a:xfrm>
          <a:prstGeom prst="rect">
            <a:avLst/>
          </a:prstGeom>
          <a:noFill/>
          <a:ln w="9525">
            <a:noFill/>
            <a:miter lim="800000"/>
            <a:headEnd/>
            <a:tailEnd/>
          </a:ln>
        </p:spPr>
      </p:pic>
      <p:pic>
        <p:nvPicPr>
          <p:cNvPr id="7" name="Picture 4" descr="Cover of Regional booklet">
            <a:hlinkClick r:id="rId4"/>
          </p:cNvPr>
          <p:cNvPicPr>
            <a:picLocks noChangeAspect="1" noChangeArrowheads="1"/>
          </p:cNvPicPr>
          <p:nvPr/>
        </p:nvPicPr>
        <p:blipFill>
          <a:blip r:embed="rId5" cstate="print"/>
          <a:srcRect/>
          <a:stretch>
            <a:fillRect/>
          </a:stretch>
        </p:blipFill>
        <p:spPr bwMode="auto">
          <a:xfrm>
            <a:off x="6248400" y="1371600"/>
            <a:ext cx="1895130" cy="2438400"/>
          </a:xfrm>
          <a:prstGeom prst="rect">
            <a:avLst/>
          </a:prstGeom>
          <a:noFill/>
        </p:spPr>
      </p:pic>
      <p:sp>
        <p:nvSpPr>
          <p:cNvPr id="8" name="Rectangle 7"/>
          <p:cNvSpPr/>
          <p:nvPr/>
        </p:nvSpPr>
        <p:spPr>
          <a:xfrm>
            <a:off x="6019800" y="3899118"/>
            <a:ext cx="4572000" cy="1815882"/>
          </a:xfrm>
          <a:prstGeom prst="rect">
            <a:avLst/>
          </a:prstGeom>
        </p:spPr>
        <p:txBody>
          <a:bodyPr>
            <a:spAutoFit/>
          </a:bodyPr>
          <a:lstStyle/>
          <a:p>
            <a:r>
              <a:rPr lang="en-US" sz="1600" dirty="0" smtClean="0"/>
              <a:t>Regional Planning Document </a:t>
            </a:r>
          </a:p>
          <a:p>
            <a:endParaRPr lang="en-US" sz="1600" dirty="0" smtClean="0"/>
          </a:p>
          <a:p>
            <a:r>
              <a:rPr lang="en-US" sz="1600" dirty="0" smtClean="0"/>
              <a:t>Budget plan for observing </a:t>
            </a:r>
          </a:p>
          <a:p>
            <a:r>
              <a:rPr lang="en-US" sz="1600" dirty="0" smtClean="0"/>
              <a:t>capacity</a:t>
            </a:r>
          </a:p>
          <a:p>
            <a:r>
              <a:rPr lang="en-US" sz="1600" dirty="0" smtClean="0"/>
              <a:t>Product &amp; Service development</a:t>
            </a:r>
          </a:p>
          <a:p>
            <a:r>
              <a:rPr lang="en-US" sz="1600" dirty="0" smtClean="0"/>
              <a:t>System management</a:t>
            </a:r>
          </a:p>
          <a:p>
            <a:r>
              <a:rPr lang="en-US" sz="1600" dirty="0" smtClean="0">
                <a:solidFill>
                  <a:srgbClr val="FF0000"/>
                </a:solidFill>
              </a:rPr>
              <a:t>Education and Outreach</a:t>
            </a:r>
          </a:p>
        </p:txBody>
      </p:sp>
      <p:sp>
        <p:nvSpPr>
          <p:cNvPr id="9" name="Rectangle 8"/>
          <p:cNvSpPr/>
          <p:nvPr/>
        </p:nvSpPr>
        <p:spPr>
          <a:xfrm>
            <a:off x="152400" y="5726668"/>
            <a:ext cx="6400800" cy="369332"/>
          </a:xfrm>
          <a:prstGeom prst="rect">
            <a:avLst/>
          </a:prstGeom>
        </p:spPr>
        <p:txBody>
          <a:bodyPr wrap="square">
            <a:spAutoFit/>
          </a:bodyPr>
          <a:lstStyle/>
          <a:p>
            <a:r>
              <a:rPr lang="en-US" dirty="0" smtClean="0"/>
              <a:t>http://www.usnfra.org/documents/03.10_RCBooklet_lo-res.pdf</a:t>
            </a:r>
            <a:endParaRPr lang="en-US" dirty="0"/>
          </a:p>
        </p:txBody>
      </p:sp>
      <p:sp>
        <p:nvSpPr>
          <p:cNvPr id="10" name="TextBox 9"/>
          <p:cNvSpPr txBox="1"/>
          <p:nvPr/>
        </p:nvSpPr>
        <p:spPr>
          <a:xfrm>
            <a:off x="1645267" y="619780"/>
            <a:ext cx="4755533" cy="523220"/>
          </a:xfrm>
          <a:prstGeom prst="rect">
            <a:avLst/>
          </a:prstGeom>
          <a:noFill/>
        </p:spPr>
        <p:txBody>
          <a:bodyPr wrap="none" rtlCol="0">
            <a:spAutoFit/>
          </a:bodyPr>
          <a:lstStyle/>
          <a:p>
            <a:r>
              <a:rPr lang="en-US" sz="2800" dirty="0" smtClean="0">
                <a:solidFill>
                  <a:schemeClr val="tx2"/>
                </a:solidFill>
              </a:rPr>
              <a:t>U.S. IOOS Program Overview</a:t>
            </a:r>
            <a:endParaRPr lang="en-US" sz="2800" dirty="0">
              <a:solidFill>
                <a:schemeClr val="tx2"/>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70" name="Picture 2" descr="2006MapofGulf"/>
          <p:cNvPicPr>
            <a:picLocks noGrp="1" noChangeArrowheads="1"/>
          </p:cNvPicPr>
          <p:nvPr>
            <p:ph idx="4294967295"/>
          </p:nvPr>
        </p:nvPicPr>
        <p:blipFill>
          <a:blip r:embed="rId3" cstate="print"/>
          <a:srcRect/>
          <a:stretch>
            <a:fillRect/>
          </a:stretch>
        </p:blipFill>
        <p:spPr>
          <a:xfrm>
            <a:off x="609600" y="1295400"/>
            <a:ext cx="8077200" cy="3048000"/>
          </a:xfrm>
        </p:spPr>
      </p:pic>
      <p:sp>
        <p:nvSpPr>
          <p:cNvPr id="186371" name="Rectangle 3"/>
          <p:cNvSpPr>
            <a:spLocks noGrp="1" noChangeArrowheads="1"/>
          </p:cNvSpPr>
          <p:nvPr>
            <p:ph type="title" idx="4294967295"/>
          </p:nvPr>
        </p:nvSpPr>
        <p:spPr>
          <a:xfrm>
            <a:off x="685800" y="228600"/>
            <a:ext cx="8686800" cy="914400"/>
          </a:xfrm>
        </p:spPr>
        <p:txBody>
          <a:bodyPr/>
          <a:lstStyle/>
          <a:p>
            <a:r>
              <a:rPr lang="en-US" sz="2800" dirty="0">
                <a:solidFill>
                  <a:srgbClr val="000000"/>
                </a:solidFill>
              </a:rPr>
              <a:t>Integration of Existing Sub-systems</a:t>
            </a:r>
          </a:p>
        </p:txBody>
      </p:sp>
      <p:sp>
        <p:nvSpPr>
          <p:cNvPr id="186373" name="Text Box 5"/>
          <p:cNvSpPr txBox="1">
            <a:spLocks noChangeArrowheads="1"/>
          </p:cNvSpPr>
          <p:nvPr/>
        </p:nvSpPr>
        <p:spPr bwMode="auto">
          <a:xfrm>
            <a:off x="591326" y="4501277"/>
            <a:ext cx="8324074" cy="2585323"/>
          </a:xfrm>
          <a:prstGeom prst="rect">
            <a:avLst/>
          </a:prstGeom>
          <a:noFill/>
          <a:ln w="9525" algn="ctr">
            <a:noFill/>
            <a:miter lim="800000"/>
            <a:headEnd/>
            <a:tailEnd/>
          </a:ln>
          <a:effectLst/>
        </p:spPr>
        <p:txBody>
          <a:bodyPr wrap="none">
            <a:spAutoFit/>
          </a:bodyPr>
          <a:lstStyle/>
          <a:p>
            <a:pPr algn="l">
              <a:buFontTx/>
              <a:buChar char="•"/>
            </a:pPr>
            <a:r>
              <a:rPr lang="en-US" sz="2400" dirty="0"/>
              <a:t>Many operational elements</a:t>
            </a:r>
          </a:p>
          <a:p>
            <a:pPr algn="l">
              <a:buFontTx/>
              <a:buChar char="•"/>
            </a:pPr>
            <a:r>
              <a:rPr lang="en-US" sz="2400" dirty="0"/>
              <a:t>Operated by separate entities</a:t>
            </a:r>
          </a:p>
          <a:p>
            <a:pPr algn="l">
              <a:buFontTx/>
              <a:buChar char="•"/>
            </a:pPr>
            <a:r>
              <a:rPr lang="en-US" sz="2400" dirty="0"/>
              <a:t>Funded by a variety of </a:t>
            </a:r>
            <a:r>
              <a:rPr lang="en-US" sz="2400" dirty="0" smtClean="0"/>
              <a:t>sources</a:t>
            </a:r>
          </a:p>
          <a:p>
            <a:pPr algn="l"/>
            <a:endParaRPr lang="en-US" sz="2400" dirty="0"/>
          </a:p>
          <a:p>
            <a:pPr algn="l"/>
            <a:r>
              <a:rPr lang="en-US" sz="2400" dirty="0"/>
              <a:t>To realize maximum benefit, the whole must operate as </a:t>
            </a:r>
            <a:r>
              <a:rPr lang="en-US" sz="2400" dirty="0" smtClean="0"/>
              <a:t>one- </a:t>
            </a:r>
          </a:p>
          <a:p>
            <a:pPr algn="l"/>
            <a:r>
              <a:rPr lang="en-US" sz="2400" dirty="0" smtClean="0"/>
              <a:t>planned, coordinated and </a:t>
            </a:r>
            <a:r>
              <a:rPr lang="en-US" sz="2400" dirty="0"/>
              <a:t>managed as a system</a:t>
            </a:r>
          </a:p>
          <a:p>
            <a:pPr algn="l"/>
            <a:endParaRPr 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endParaRPr lang="en-US"/>
          </a:p>
        </p:txBody>
      </p:sp>
      <p:sp>
        <p:nvSpPr>
          <p:cNvPr id="154627" name="Rectangle 3"/>
          <p:cNvSpPr>
            <a:spLocks noGrp="1" noChangeArrowheads="1"/>
          </p:cNvSpPr>
          <p:nvPr>
            <p:ph idx="1"/>
          </p:nvPr>
        </p:nvSpPr>
        <p:spPr/>
        <p:txBody>
          <a:bodyPr/>
          <a:lstStyle/>
          <a:p>
            <a:endParaRPr lang="en-US"/>
          </a:p>
        </p:txBody>
      </p:sp>
      <p:pic>
        <p:nvPicPr>
          <p:cNvPr id="154628" name="Picture 4" descr="waves_bk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54629" name="Rectangle 5"/>
          <p:cNvSpPr>
            <a:spLocks noChangeArrowheads="1"/>
          </p:cNvSpPr>
          <p:nvPr/>
        </p:nvSpPr>
        <p:spPr bwMode="auto">
          <a:xfrm>
            <a:off x="304800" y="613112"/>
            <a:ext cx="8610600" cy="5940088"/>
          </a:xfrm>
          <a:prstGeom prst="rect">
            <a:avLst/>
          </a:prstGeom>
          <a:noFill/>
          <a:ln w="9525">
            <a:noFill/>
            <a:miter lim="800000"/>
            <a:headEnd/>
            <a:tailEnd/>
          </a:ln>
          <a:effectLst/>
        </p:spPr>
        <p:txBody>
          <a:bodyPr>
            <a:spAutoFit/>
          </a:bodyPr>
          <a:lstStyle/>
          <a:p>
            <a:endParaRPr lang="en-US" sz="2000" dirty="0"/>
          </a:p>
          <a:p>
            <a:r>
              <a:rPr lang="en-US" sz="2400" dirty="0" smtClean="0"/>
              <a:t>Balancing the “energy</a:t>
            </a:r>
            <a:r>
              <a:rPr lang="en-US" sz="2400" dirty="0"/>
              <a:t>” </a:t>
            </a:r>
            <a:r>
              <a:rPr lang="en-US" sz="2400" dirty="0" smtClean="0"/>
              <a:t>checkbook</a:t>
            </a:r>
            <a:endParaRPr lang="en-US" sz="2400" dirty="0"/>
          </a:p>
          <a:p>
            <a:r>
              <a:rPr lang="en-US" sz="2400" dirty="0"/>
              <a:t> </a:t>
            </a:r>
          </a:p>
          <a:p>
            <a:r>
              <a:rPr lang="en-US" sz="2400" dirty="0"/>
              <a:t>3 types of exchange influence how </a:t>
            </a:r>
            <a:r>
              <a:rPr lang="en-US" sz="2400" dirty="0">
                <a:solidFill>
                  <a:srgbClr val="FF0000"/>
                </a:solidFill>
              </a:rPr>
              <a:t>energy moves heat </a:t>
            </a:r>
            <a:r>
              <a:rPr lang="en-US" sz="2400" dirty="0" smtClean="0">
                <a:solidFill>
                  <a:srgbClr val="FF0000"/>
                </a:solidFill>
              </a:rPr>
              <a:t>and </a:t>
            </a:r>
            <a:r>
              <a:rPr lang="en-US" sz="2400" dirty="0">
                <a:solidFill>
                  <a:srgbClr val="FF0000"/>
                </a:solidFill>
              </a:rPr>
              <a:t>water </a:t>
            </a:r>
            <a:r>
              <a:rPr lang="en-US" sz="2400" dirty="0" smtClean="0">
                <a:solidFill>
                  <a:srgbClr val="FF0000"/>
                </a:solidFill>
              </a:rPr>
              <a:t>around </a:t>
            </a:r>
            <a:r>
              <a:rPr lang="en-US" sz="2400" dirty="0">
                <a:solidFill>
                  <a:srgbClr val="FF0000"/>
                </a:solidFill>
              </a:rPr>
              <a:t>the planet </a:t>
            </a:r>
            <a:r>
              <a:rPr lang="en-US" sz="2400" dirty="0"/>
              <a:t>and between </a:t>
            </a:r>
            <a:r>
              <a:rPr lang="en-US" sz="2400" dirty="0" smtClean="0"/>
              <a:t>ocean, atmosphere,</a:t>
            </a:r>
            <a:r>
              <a:rPr lang="en-US" sz="2400" i="1" dirty="0" smtClean="0"/>
              <a:t> </a:t>
            </a:r>
            <a:r>
              <a:rPr lang="en-US" sz="2400" dirty="0"/>
              <a:t>and </a:t>
            </a:r>
            <a:r>
              <a:rPr lang="en-US" sz="2400" dirty="0" smtClean="0"/>
              <a:t>land: </a:t>
            </a:r>
            <a:endParaRPr lang="en-US" sz="2400" dirty="0"/>
          </a:p>
          <a:p>
            <a:endParaRPr lang="en-US" sz="2400" dirty="0"/>
          </a:p>
          <a:p>
            <a:r>
              <a:rPr lang="en-US" sz="2400" b="1" dirty="0"/>
              <a:t>Heat </a:t>
            </a:r>
            <a:r>
              <a:rPr lang="en-US" sz="2400" b="1" dirty="0" smtClean="0"/>
              <a:t>flux</a:t>
            </a:r>
            <a:r>
              <a:rPr lang="en-US" sz="2400" dirty="0" smtClean="0"/>
              <a:t>: movement </a:t>
            </a:r>
            <a:r>
              <a:rPr lang="en-US" sz="2400" dirty="0"/>
              <a:t>of energy by shortwave (light) and </a:t>
            </a:r>
            <a:r>
              <a:rPr lang="en-US" sz="2400" dirty="0" err="1" smtClean="0"/>
              <a:t>longwave</a:t>
            </a:r>
            <a:r>
              <a:rPr lang="en-US" sz="2400" dirty="0" smtClean="0"/>
              <a:t> (heat</a:t>
            </a:r>
            <a:r>
              <a:rPr lang="en-US" sz="2400" dirty="0"/>
              <a:t>) radiation; plus direct contact between ocean and air (sensible heat-no phase change); and evaporation or condensation (latent heat-change of phase). </a:t>
            </a:r>
          </a:p>
          <a:p>
            <a:endParaRPr lang="en-US" sz="2400" dirty="0"/>
          </a:p>
          <a:p>
            <a:r>
              <a:rPr lang="en-US" sz="2400" b="1" dirty="0"/>
              <a:t>Water </a:t>
            </a:r>
            <a:r>
              <a:rPr lang="en-US" sz="2400" b="1" dirty="0" smtClean="0"/>
              <a:t>flux</a:t>
            </a:r>
            <a:r>
              <a:rPr lang="en-US" sz="2400" dirty="0" smtClean="0"/>
              <a:t>, the </a:t>
            </a:r>
            <a:r>
              <a:rPr lang="en-US" sz="2400" dirty="0"/>
              <a:t>balance between evaporation from the sea surface and precipitation back into the ocean. </a:t>
            </a:r>
          </a:p>
          <a:p>
            <a:endParaRPr lang="en-US" sz="2400" dirty="0"/>
          </a:p>
          <a:p>
            <a:r>
              <a:rPr lang="en-US" sz="2400" b="1" dirty="0"/>
              <a:t>Momentum flux</a:t>
            </a:r>
            <a:r>
              <a:rPr lang="en-US" sz="2400" dirty="0"/>
              <a:t>, </a:t>
            </a:r>
            <a:r>
              <a:rPr lang="en-US" sz="2400" dirty="0" smtClean="0"/>
              <a:t>the </a:t>
            </a:r>
            <a:r>
              <a:rPr lang="en-US" sz="2400" dirty="0"/>
              <a:t>transfer of energy from the wind </a:t>
            </a:r>
            <a:r>
              <a:rPr lang="en-US" sz="2400" dirty="0" smtClean="0"/>
              <a:t>pushing </a:t>
            </a:r>
            <a:r>
              <a:rPr lang="en-US" sz="2400" dirty="0"/>
              <a:t>against the water.</a:t>
            </a:r>
          </a:p>
        </p:txBody>
      </p:sp>
      <p:sp>
        <p:nvSpPr>
          <p:cNvPr id="154631" name="Rectangle 7"/>
          <p:cNvSpPr>
            <a:spLocks noChangeArrowheads="1"/>
          </p:cNvSpPr>
          <p:nvPr/>
        </p:nvSpPr>
        <p:spPr bwMode="auto">
          <a:xfrm>
            <a:off x="1143000" y="304800"/>
            <a:ext cx="6553200" cy="641350"/>
          </a:xfrm>
          <a:prstGeom prst="rect">
            <a:avLst/>
          </a:prstGeom>
          <a:noFill/>
          <a:ln w="9525">
            <a:noFill/>
            <a:miter lim="800000"/>
            <a:headEnd/>
            <a:tailEnd/>
          </a:ln>
          <a:effectLst/>
        </p:spPr>
        <p:txBody>
          <a:bodyPr>
            <a:spAutoFit/>
          </a:bodyPr>
          <a:lstStyle/>
          <a:p>
            <a:pPr algn="ctr"/>
            <a:r>
              <a:rPr lang="en-US" sz="3600" dirty="0">
                <a:solidFill>
                  <a:schemeClr val="tx2"/>
                </a:solidFill>
                <a:latin typeface="+mj-lt"/>
              </a:rPr>
              <a:t>It’s all about FLUX </a:t>
            </a:r>
            <a:endParaRPr lang="en-US" sz="3600" i="1" dirty="0">
              <a:solidFill>
                <a:schemeClr val="tx2"/>
              </a:solidFill>
              <a:latin typeface="+mj-l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457200" y="152400"/>
            <a:ext cx="8229600" cy="1143000"/>
          </a:xfrm>
        </p:spPr>
        <p:txBody>
          <a:bodyPr/>
          <a:lstStyle/>
          <a:p>
            <a:pPr algn="ctr"/>
            <a:r>
              <a:rPr lang="en-US" sz="3200" dirty="0"/>
              <a:t>What ocean conditions can be monitored?</a:t>
            </a:r>
          </a:p>
        </p:txBody>
      </p:sp>
      <p:sp>
        <p:nvSpPr>
          <p:cNvPr id="141315" name="Rectangle 3"/>
          <p:cNvSpPr>
            <a:spLocks noGrp="1" noChangeArrowheads="1"/>
          </p:cNvSpPr>
          <p:nvPr>
            <p:ph type="body" sz="half" idx="1"/>
          </p:nvPr>
        </p:nvSpPr>
        <p:spPr>
          <a:xfrm>
            <a:off x="381000" y="1711325"/>
            <a:ext cx="4941888" cy="4613275"/>
          </a:xfrm>
        </p:spPr>
        <p:txBody>
          <a:bodyPr>
            <a:normAutofit fontScale="92500" lnSpcReduction="20000"/>
          </a:bodyPr>
          <a:lstStyle/>
          <a:p>
            <a:pPr marL="379413" indent="-379413" defTabSz="1014413">
              <a:buFontTx/>
              <a:buNone/>
            </a:pPr>
            <a:r>
              <a:rPr lang="en-US" sz="2400" i="1" dirty="0"/>
              <a:t>Examples</a:t>
            </a:r>
            <a:r>
              <a:rPr lang="en-US" sz="2400" dirty="0"/>
              <a:t>:</a:t>
            </a:r>
          </a:p>
          <a:p>
            <a:pPr marL="379413" indent="-379413" defTabSz="1014413"/>
            <a:r>
              <a:rPr lang="en-US" sz="2400" dirty="0"/>
              <a:t>Physical Ocean Conditions</a:t>
            </a:r>
          </a:p>
          <a:p>
            <a:pPr marL="823913" lvl="1" indent="-317500" defTabSz="1014413"/>
            <a:r>
              <a:rPr lang="en-US" sz="2000" dirty="0"/>
              <a:t>Temperature </a:t>
            </a:r>
            <a:endParaRPr lang="en-US" sz="2000" i="1" dirty="0"/>
          </a:p>
          <a:p>
            <a:pPr marL="823913" lvl="1" indent="-317500" defTabSz="1014413"/>
            <a:r>
              <a:rPr lang="en-US" sz="2000" dirty="0"/>
              <a:t>Currents </a:t>
            </a:r>
            <a:endParaRPr lang="en-US" sz="2000" i="1" dirty="0"/>
          </a:p>
          <a:p>
            <a:pPr marL="823913" lvl="1" indent="-317500" defTabSz="1014413"/>
            <a:r>
              <a:rPr lang="en-US" sz="2000" dirty="0" smtClean="0"/>
              <a:t>Waves</a:t>
            </a:r>
            <a:endParaRPr lang="en-US" sz="2000" i="1" dirty="0"/>
          </a:p>
          <a:p>
            <a:pPr marL="823913" lvl="1" indent="-317500" defTabSz="1014413"/>
            <a:r>
              <a:rPr lang="en-US" sz="2000" dirty="0"/>
              <a:t>Water Level </a:t>
            </a:r>
            <a:endParaRPr lang="en-US" sz="2000" i="1" dirty="0"/>
          </a:p>
          <a:p>
            <a:pPr marL="379413" indent="-379413" defTabSz="1014413"/>
            <a:r>
              <a:rPr lang="en-US" sz="2400" dirty="0"/>
              <a:t>Atmospheric Conditions</a:t>
            </a:r>
          </a:p>
          <a:p>
            <a:pPr marL="823913" lvl="1" indent="-317500" defTabSz="1014413"/>
            <a:r>
              <a:rPr lang="en-US" sz="2000" dirty="0"/>
              <a:t>Winds </a:t>
            </a:r>
            <a:endParaRPr lang="en-US" sz="2000" i="1" dirty="0"/>
          </a:p>
          <a:p>
            <a:pPr marL="823913" lvl="1" indent="-317500" defTabSz="1014413"/>
            <a:r>
              <a:rPr lang="en-US" sz="2000" dirty="0"/>
              <a:t>Pressure </a:t>
            </a:r>
            <a:endParaRPr lang="en-US" sz="2000" i="1" dirty="0"/>
          </a:p>
          <a:p>
            <a:pPr marL="823913" lvl="1" indent="-317500" defTabSz="1014413"/>
            <a:r>
              <a:rPr lang="en-US" sz="2000" dirty="0"/>
              <a:t>Fog </a:t>
            </a:r>
            <a:endParaRPr lang="en-US" sz="2000" i="1" dirty="0"/>
          </a:p>
          <a:p>
            <a:pPr marL="379413" indent="-379413" defTabSz="1014413"/>
            <a:r>
              <a:rPr lang="en-US" sz="2400" dirty="0"/>
              <a:t>Biological/Ecological Conditions</a:t>
            </a:r>
          </a:p>
          <a:p>
            <a:pPr marL="823913" lvl="1" indent="-317500" defTabSz="1014413"/>
            <a:r>
              <a:rPr lang="en-US" sz="2000" dirty="0"/>
              <a:t>Nutrients </a:t>
            </a:r>
            <a:endParaRPr lang="en-US" sz="2000" i="1" dirty="0"/>
          </a:p>
          <a:p>
            <a:pPr marL="823913" lvl="1" indent="-317500" defTabSz="1014413"/>
            <a:r>
              <a:rPr lang="en-US" sz="2000" dirty="0"/>
              <a:t>Contaminants </a:t>
            </a:r>
            <a:endParaRPr lang="en-US" sz="2000" i="1" dirty="0"/>
          </a:p>
          <a:p>
            <a:pPr marL="823913" lvl="1" indent="-317500" defTabSz="1014413"/>
            <a:r>
              <a:rPr lang="en-US" sz="2000" dirty="0"/>
              <a:t>Benthic Habitat </a:t>
            </a:r>
            <a:endParaRPr lang="en-US" sz="2000" i="1" dirty="0"/>
          </a:p>
        </p:txBody>
      </p:sp>
      <p:pic>
        <p:nvPicPr>
          <p:cNvPr id="141316" name="Picture 4" descr="trmm_sst"/>
          <p:cNvPicPr>
            <a:picLocks noGrp="1" noChangeAspect="1" noChangeArrowheads="1"/>
          </p:cNvPicPr>
          <p:nvPr>
            <p:ph sz="quarter" idx="2"/>
          </p:nvPr>
        </p:nvPicPr>
        <p:blipFill>
          <a:blip r:embed="rId3" cstate="print"/>
          <a:srcRect b="10283"/>
          <a:stretch>
            <a:fillRect/>
          </a:stretch>
        </p:blipFill>
        <p:spPr>
          <a:xfrm>
            <a:off x="4279718" y="1752600"/>
            <a:ext cx="3064058" cy="2262188"/>
          </a:xfrm>
          <a:noFill/>
          <a:ln w="6350">
            <a:solidFill>
              <a:srgbClr val="000000"/>
            </a:solidFill>
          </a:ln>
          <a:effectLst>
            <a:outerShdw dist="107763" dir="2700000" algn="ctr" rotWithShape="0">
              <a:srgbClr val="808080">
                <a:alpha val="50000"/>
              </a:srgbClr>
            </a:outerShdw>
          </a:effectLst>
        </p:spPr>
      </p:pic>
      <p:pic>
        <p:nvPicPr>
          <p:cNvPr id="32770" name="Picture 2" descr="Hurricane Katrina as a category 5 hurricane"/>
          <p:cNvPicPr>
            <a:picLocks noChangeAspect="1" noChangeArrowheads="1"/>
          </p:cNvPicPr>
          <p:nvPr/>
        </p:nvPicPr>
        <p:blipFill>
          <a:blip r:embed="rId4" cstate="print"/>
          <a:srcRect/>
          <a:stretch>
            <a:fillRect/>
          </a:stretch>
        </p:blipFill>
        <p:spPr bwMode="auto">
          <a:xfrm>
            <a:off x="6553200" y="1676538"/>
            <a:ext cx="2362200" cy="2057262"/>
          </a:xfrm>
          <a:prstGeom prst="rect">
            <a:avLst/>
          </a:prstGeom>
          <a:noFill/>
        </p:spPr>
      </p:pic>
      <p:pic>
        <p:nvPicPr>
          <p:cNvPr id="9" name="Picture 2"/>
          <p:cNvPicPr>
            <a:picLocks noChangeAspect="1" noChangeArrowheads="1"/>
          </p:cNvPicPr>
          <p:nvPr/>
        </p:nvPicPr>
        <p:blipFill>
          <a:blip r:embed="rId5" cstate="print"/>
          <a:srcRect l="17969" t="18750" r="28906" b="6250"/>
          <a:stretch>
            <a:fillRect/>
          </a:stretch>
        </p:blipFill>
        <p:spPr bwMode="auto">
          <a:xfrm>
            <a:off x="6096000" y="3733800"/>
            <a:ext cx="2734733"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 descr="navy-2buoy"/>
          <p:cNvPicPr>
            <a:picLocks noChangeAspect="1" noChangeArrowheads="1"/>
          </p:cNvPicPr>
          <p:nvPr/>
        </p:nvPicPr>
        <p:blipFill>
          <a:blip r:embed="rId3" cstate="print"/>
          <a:srcRect/>
          <a:stretch>
            <a:fillRect/>
          </a:stretch>
        </p:blipFill>
        <p:spPr bwMode="auto">
          <a:xfrm>
            <a:off x="3473450" y="2397125"/>
            <a:ext cx="2678113" cy="2012950"/>
          </a:xfrm>
          <a:prstGeom prst="rect">
            <a:avLst/>
          </a:prstGeom>
          <a:noFill/>
          <a:ln w="6350">
            <a:solidFill>
              <a:srgbClr val="000000"/>
            </a:solidFill>
            <a:miter lim="800000"/>
            <a:headEnd/>
            <a:tailEnd/>
          </a:ln>
          <a:effectLst>
            <a:outerShdw dist="107763" dir="2700000" algn="ctr" rotWithShape="0">
              <a:srgbClr val="808080">
                <a:alpha val="50000"/>
              </a:srgbClr>
            </a:outerShdw>
          </a:effectLst>
        </p:spPr>
      </p:pic>
      <p:sp>
        <p:nvSpPr>
          <p:cNvPr id="138243" name="Rectangle 3"/>
          <p:cNvSpPr>
            <a:spLocks noGrp="1" noChangeArrowheads="1"/>
          </p:cNvSpPr>
          <p:nvPr>
            <p:ph type="title"/>
          </p:nvPr>
        </p:nvSpPr>
        <p:spPr>
          <a:xfrm>
            <a:off x="457200" y="76200"/>
            <a:ext cx="8229600" cy="1143000"/>
          </a:xfrm>
        </p:spPr>
        <p:txBody>
          <a:bodyPr/>
          <a:lstStyle/>
          <a:p>
            <a:pPr algn="ctr"/>
            <a:r>
              <a:rPr lang="en-US" sz="3200" dirty="0"/>
              <a:t>How do scientists observe the oceans?</a:t>
            </a:r>
          </a:p>
        </p:txBody>
      </p:sp>
      <p:sp>
        <p:nvSpPr>
          <p:cNvPr id="138244" name="Rectangle 4"/>
          <p:cNvSpPr>
            <a:spLocks noGrp="1" noChangeArrowheads="1"/>
          </p:cNvSpPr>
          <p:nvPr>
            <p:ph type="body" sz="half" idx="1"/>
          </p:nvPr>
        </p:nvSpPr>
        <p:spPr>
          <a:xfrm>
            <a:off x="796925" y="1501775"/>
            <a:ext cx="4117975" cy="4545013"/>
          </a:xfrm>
        </p:spPr>
        <p:txBody>
          <a:bodyPr/>
          <a:lstStyle/>
          <a:p>
            <a:pPr marL="379413" indent="-379413" defTabSz="1014413"/>
            <a:r>
              <a:rPr lang="en-US" sz="2400"/>
              <a:t>Buoys</a:t>
            </a:r>
            <a:br>
              <a:rPr lang="en-US" sz="2400"/>
            </a:br>
            <a:endParaRPr lang="en-US" sz="2400"/>
          </a:p>
          <a:p>
            <a:pPr marL="379413" indent="-379413" defTabSz="1014413"/>
            <a:r>
              <a:rPr lang="en-US" sz="2400"/>
              <a:t>Vessels</a:t>
            </a:r>
            <a:br>
              <a:rPr lang="en-US" sz="2400"/>
            </a:br>
            <a:endParaRPr lang="en-US" sz="2400"/>
          </a:p>
          <a:p>
            <a:pPr marL="379413" indent="-379413" defTabSz="1014413"/>
            <a:r>
              <a:rPr lang="en-US" sz="2400"/>
              <a:t>Satellites</a:t>
            </a:r>
            <a:br>
              <a:rPr lang="en-US" sz="2400"/>
            </a:br>
            <a:endParaRPr lang="en-US" sz="2400"/>
          </a:p>
          <a:p>
            <a:pPr marL="379413" indent="-379413" defTabSz="1014413"/>
            <a:r>
              <a:rPr lang="en-US" sz="2400"/>
              <a:t>Aircraft</a:t>
            </a:r>
            <a:br>
              <a:rPr lang="en-US" sz="2400"/>
            </a:br>
            <a:endParaRPr lang="en-US" sz="2400"/>
          </a:p>
          <a:p>
            <a:pPr marL="379413" indent="-379413" defTabSz="1014413"/>
            <a:r>
              <a:rPr lang="en-US" sz="2400"/>
              <a:t>Radar</a:t>
            </a:r>
            <a:br>
              <a:rPr lang="en-US" sz="2400"/>
            </a:br>
            <a:endParaRPr lang="en-US" sz="2400"/>
          </a:p>
          <a:p>
            <a:pPr marL="379413" indent="-379413" defTabSz="1014413"/>
            <a:r>
              <a:rPr lang="en-US" sz="2400"/>
              <a:t>Others</a:t>
            </a:r>
          </a:p>
        </p:txBody>
      </p:sp>
      <p:pic>
        <p:nvPicPr>
          <p:cNvPr id="138245" name="Picture 5" descr="ship0364"/>
          <p:cNvPicPr>
            <a:picLocks noChangeAspect="1" noChangeArrowheads="1"/>
          </p:cNvPicPr>
          <p:nvPr/>
        </p:nvPicPr>
        <p:blipFill>
          <a:blip r:embed="rId4" cstate="print"/>
          <a:srcRect/>
          <a:stretch>
            <a:fillRect/>
          </a:stretch>
        </p:blipFill>
        <p:spPr bwMode="auto">
          <a:xfrm>
            <a:off x="4090988" y="4187825"/>
            <a:ext cx="2746375" cy="1814513"/>
          </a:xfrm>
          <a:prstGeom prst="rect">
            <a:avLst/>
          </a:prstGeom>
          <a:noFill/>
          <a:ln w="6350">
            <a:solidFill>
              <a:srgbClr val="000000"/>
            </a:solidFill>
            <a:miter lim="800000"/>
            <a:headEnd/>
            <a:tailEnd/>
          </a:ln>
          <a:effectLst>
            <a:outerShdw dist="107763" dir="2700000" algn="ctr" rotWithShape="0">
              <a:srgbClr val="808080">
                <a:alpha val="50000"/>
              </a:srgbClr>
            </a:outerShdw>
          </a:effectLst>
        </p:spPr>
      </p:pic>
      <p:pic>
        <p:nvPicPr>
          <p:cNvPr id="138246" name="Picture 6" descr="spac0263"/>
          <p:cNvPicPr>
            <a:picLocks noChangeAspect="1" noChangeArrowheads="1"/>
          </p:cNvPicPr>
          <p:nvPr/>
        </p:nvPicPr>
        <p:blipFill>
          <a:blip r:embed="rId5" cstate="print"/>
          <a:srcRect/>
          <a:stretch>
            <a:fillRect/>
          </a:stretch>
        </p:blipFill>
        <p:spPr bwMode="auto">
          <a:xfrm>
            <a:off x="5464175" y="1639888"/>
            <a:ext cx="2471738" cy="1625600"/>
          </a:xfrm>
          <a:prstGeom prst="rect">
            <a:avLst/>
          </a:prstGeom>
          <a:noFill/>
          <a:ln w="6350">
            <a:solidFill>
              <a:srgbClr val="000000"/>
            </a:solidFill>
            <a:miter lim="800000"/>
            <a:headEnd/>
            <a:tailEnd/>
          </a:ln>
          <a:effectLst>
            <a:outerShdw dist="107763" dir="2700000" algn="ctr" rotWithShape="0">
              <a:srgbClr val="808080">
                <a:alpha val="50000"/>
              </a:srgbClr>
            </a:outerShdw>
          </a:effectLst>
        </p:spPr>
      </p:pic>
      <p:pic>
        <p:nvPicPr>
          <p:cNvPr id="138247" name="Picture 7" descr="portrichey"/>
          <p:cNvPicPr>
            <a:picLocks noChangeAspect="1" noChangeArrowheads="1"/>
          </p:cNvPicPr>
          <p:nvPr/>
        </p:nvPicPr>
        <p:blipFill>
          <a:blip r:embed="rId6" cstate="print"/>
          <a:srcRect/>
          <a:stretch>
            <a:fillRect/>
          </a:stretch>
        </p:blipFill>
        <p:spPr bwMode="auto">
          <a:xfrm>
            <a:off x="6699250" y="3154363"/>
            <a:ext cx="1908175" cy="2547937"/>
          </a:xfrm>
          <a:prstGeom prst="rect">
            <a:avLst/>
          </a:prstGeom>
          <a:noFill/>
          <a:ln w="6350">
            <a:solidFill>
              <a:srgbClr val="000000"/>
            </a:solidFill>
            <a:miter lim="800000"/>
            <a:headEnd/>
            <a:tailEnd/>
          </a:ln>
          <a:effectLst>
            <a:outerShdw dist="107763" dir="2700000" algn="ctr" rotWithShape="0">
              <a:srgbClr val="808080">
                <a:alpha val="50000"/>
              </a:srgb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5714" name="Picture 2" descr="model buoy middle plate data logger"/>
          <p:cNvPicPr>
            <a:picLocks noChangeAspect="1" noChangeArrowheads="1"/>
          </p:cNvPicPr>
          <p:nvPr/>
        </p:nvPicPr>
        <p:blipFill>
          <a:blip r:embed="rId3" cstate="print"/>
          <a:srcRect/>
          <a:stretch>
            <a:fillRect/>
          </a:stretch>
        </p:blipFill>
        <p:spPr bwMode="auto">
          <a:xfrm>
            <a:off x="2819400" y="3733800"/>
            <a:ext cx="3810000" cy="2857500"/>
          </a:xfrm>
          <a:prstGeom prst="rect">
            <a:avLst/>
          </a:prstGeom>
          <a:noFill/>
        </p:spPr>
      </p:pic>
      <p:pic>
        <p:nvPicPr>
          <p:cNvPr id="115715" name="Picture 3" descr="model buoy top plate solar rad meters anemom etc"/>
          <p:cNvPicPr>
            <a:picLocks noChangeAspect="1" noChangeArrowheads="1"/>
          </p:cNvPicPr>
          <p:nvPr/>
        </p:nvPicPr>
        <p:blipFill>
          <a:blip r:embed="rId4" cstate="print"/>
          <a:srcRect/>
          <a:stretch>
            <a:fillRect/>
          </a:stretch>
        </p:blipFill>
        <p:spPr bwMode="auto">
          <a:xfrm>
            <a:off x="2387600" y="304800"/>
            <a:ext cx="4165600" cy="3124200"/>
          </a:xfrm>
          <a:prstGeom prst="rect">
            <a:avLst/>
          </a:prstGeom>
          <a:noFill/>
        </p:spPr>
      </p:pic>
      <p:sp>
        <p:nvSpPr>
          <p:cNvPr id="115716" name="AutoShape 4"/>
          <p:cNvSpPr>
            <a:spLocks noChangeArrowheads="1"/>
          </p:cNvSpPr>
          <p:nvPr/>
        </p:nvSpPr>
        <p:spPr bwMode="auto">
          <a:xfrm>
            <a:off x="4724400" y="1295400"/>
            <a:ext cx="2362200" cy="152400"/>
          </a:xfrm>
          <a:prstGeom prst="rightArrow">
            <a:avLst>
              <a:gd name="adj1" fmla="val 50000"/>
              <a:gd name="adj2" fmla="val 387500"/>
            </a:avLst>
          </a:prstGeom>
          <a:solidFill>
            <a:schemeClr val="tx1"/>
          </a:solidFill>
          <a:ln w="9525">
            <a:solidFill>
              <a:schemeClr val="tx1"/>
            </a:solidFill>
            <a:miter lim="800000"/>
            <a:headEnd/>
            <a:tailEnd/>
          </a:ln>
          <a:effectLst/>
        </p:spPr>
        <p:txBody>
          <a:bodyPr wrap="none" anchor="ctr"/>
          <a:lstStyle/>
          <a:p>
            <a:endParaRPr lang="en-US"/>
          </a:p>
        </p:txBody>
      </p:sp>
      <p:sp>
        <p:nvSpPr>
          <p:cNvPr id="115717" name="AutoShape 5"/>
          <p:cNvSpPr>
            <a:spLocks noChangeArrowheads="1"/>
          </p:cNvSpPr>
          <p:nvPr/>
        </p:nvSpPr>
        <p:spPr bwMode="auto">
          <a:xfrm>
            <a:off x="5029200" y="1676400"/>
            <a:ext cx="2362200" cy="152400"/>
          </a:xfrm>
          <a:prstGeom prst="rightArrow">
            <a:avLst>
              <a:gd name="adj1" fmla="val 50000"/>
              <a:gd name="adj2" fmla="val 387500"/>
            </a:avLst>
          </a:prstGeom>
          <a:solidFill>
            <a:schemeClr val="tx1"/>
          </a:solidFill>
          <a:ln w="9525">
            <a:solidFill>
              <a:schemeClr val="tx1"/>
            </a:solidFill>
            <a:miter lim="800000"/>
            <a:headEnd/>
            <a:tailEnd/>
          </a:ln>
          <a:effectLst/>
        </p:spPr>
        <p:txBody>
          <a:bodyPr wrap="none" anchor="ctr"/>
          <a:lstStyle/>
          <a:p>
            <a:endParaRPr lang="en-US"/>
          </a:p>
        </p:txBody>
      </p:sp>
      <p:sp>
        <p:nvSpPr>
          <p:cNvPr id="115718" name="AutoShape 6"/>
          <p:cNvSpPr>
            <a:spLocks noChangeArrowheads="1"/>
          </p:cNvSpPr>
          <p:nvPr/>
        </p:nvSpPr>
        <p:spPr bwMode="auto">
          <a:xfrm>
            <a:off x="5410200" y="457200"/>
            <a:ext cx="1905000" cy="152400"/>
          </a:xfrm>
          <a:prstGeom prst="rightArrow">
            <a:avLst>
              <a:gd name="adj1" fmla="val 50000"/>
              <a:gd name="adj2" fmla="val 312500"/>
            </a:avLst>
          </a:prstGeom>
          <a:solidFill>
            <a:schemeClr val="tx1"/>
          </a:solidFill>
          <a:ln w="9525">
            <a:solidFill>
              <a:schemeClr val="tx1"/>
            </a:solidFill>
            <a:miter lim="800000"/>
            <a:headEnd/>
            <a:tailEnd/>
          </a:ln>
          <a:effectLst/>
        </p:spPr>
        <p:txBody>
          <a:bodyPr wrap="none" anchor="ctr"/>
          <a:lstStyle/>
          <a:p>
            <a:endParaRPr lang="en-US"/>
          </a:p>
        </p:txBody>
      </p:sp>
      <p:sp>
        <p:nvSpPr>
          <p:cNvPr id="115719" name="AutoShape 7"/>
          <p:cNvSpPr>
            <a:spLocks noChangeArrowheads="1"/>
          </p:cNvSpPr>
          <p:nvPr/>
        </p:nvSpPr>
        <p:spPr bwMode="auto">
          <a:xfrm>
            <a:off x="4876800" y="2209800"/>
            <a:ext cx="2362200" cy="152400"/>
          </a:xfrm>
          <a:prstGeom prst="rightArrow">
            <a:avLst>
              <a:gd name="adj1" fmla="val 50000"/>
              <a:gd name="adj2" fmla="val 387500"/>
            </a:avLst>
          </a:prstGeom>
          <a:solidFill>
            <a:schemeClr val="tx1"/>
          </a:solidFill>
          <a:ln w="9525">
            <a:solidFill>
              <a:schemeClr val="tx1"/>
            </a:solidFill>
            <a:miter lim="800000"/>
            <a:headEnd/>
            <a:tailEnd/>
          </a:ln>
          <a:effectLst/>
        </p:spPr>
        <p:txBody>
          <a:bodyPr wrap="none" anchor="ctr"/>
          <a:lstStyle/>
          <a:p>
            <a:endParaRPr lang="en-US"/>
          </a:p>
        </p:txBody>
      </p:sp>
      <p:sp>
        <p:nvSpPr>
          <p:cNvPr id="115720" name="AutoShape 8"/>
          <p:cNvSpPr>
            <a:spLocks noChangeArrowheads="1"/>
          </p:cNvSpPr>
          <p:nvPr/>
        </p:nvSpPr>
        <p:spPr bwMode="auto">
          <a:xfrm>
            <a:off x="1752600" y="381000"/>
            <a:ext cx="2119313" cy="152400"/>
          </a:xfrm>
          <a:prstGeom prst="leftArrow">
            <a:avLst>
              <a:gd name="adj1" fmla="val 50000"/>
              <a:gd name="adj2" fmla="val 347656"/>
            </a:avLst>
          </a:prstGeom>
          <a:solidFill>
            <a:srgbClr val="FF0000"/>
          </a:solidFill>
          <a:ln w="9525">
            <a:solidFill>
              <a:schemeClr val="tx1"/>
            </a:solidFill>
            <a:miter lim="800000"/>
            <a:headEnd/>
            <a:tailEnd/>
          </a:ln>
          <a:effectLst/>
        </p:spPr>
        <p:txBody>
          <a:bodyPr wrap="none" anchor="ctr"/>
          <a:lstStyle/>
          <a:p>
            <a:endParaRPr lang="en-US"/>
          </a:p>
        </p:txBody>
      </p:sp>
      <p:sp>
        <p:nvSpPr>
          <p:cNvPr id="115721" name="AutoShape 9"/>
          <p:cNvSpPr>
            <a:spLocks noChangeArrowheads="1"/>
          </p:cNvSpPr>
          <p:nvPr/>
        </p:nvSpPr>
        <p:spPr bwMode="auto">
          <a:xfrm>
            <a:off x="2209800" y="1600200"/>
            <a:ext cx="2119313" cy="152400"/>
          </a:xfrm>
          <a:prstGeom prst="leftArrow">
            <a:avLst>
              <a:gd name="adj1" fmla="val 50000"/>
              <a:gd name="adj2" fmla="val 347656"/>
            </a:avLst>
          </a:prstGeom>
          <a:solidFill>
            <a:schemeClr val="tx1"/>
          </a:solidFill>
          <a:ln w="9525">
            <a:solidFill>
              <a:schemeClr val="tx1"/>
            </a:solidFill>
            <a:miter lim="800000"/>
            <a:headEnd/>
            <a:tailEnd/>
          </a:ln>
          <a:effectLst/>
        </p:spPr>
        <p:txBody>
          <a:bodyPr wrap="none" anchor="ctr"/>
          <a:lstStyle/>
          <a:p>
            <a:endParaRPr lang="en-US"/>
          </a:p>
        </p:txBody>
      </p:sp>
      <p:sp>
        <p:nvSpPr>
          <p:cNvPr id="115722" name="AutoShape 10"/>
          <p:cNvSpPr>
            <a:spLocks noChangeArrowheads="1"/>
          </p:cNvSpPr>
          <p:nvPr/>
        </p:nvSpPr>
        <p:spPr bwMode="auto">
          <a:xfrm>
            <a:off x="2209800" y="1066800"/>
            <a:ext cx="1524000" cy="152400"/>
          </a:xfrm>
          <a:prstGeom prst="leftArrow">
            <a:avLst>
              <a:gd name="adj1" fmla="val 50000"/>
              <a:gd name="adj2" fmla="val 250000"/>
            </a:avLst>
          </a:prstGeom>
          <a:solidFill>
            <a:srgbClr val="FF0000"/>
          </a:solidFill>
          <a:ln w="9525">
            <a:solidFill>
              <a:schemeClr val="tx1"/>
            </a:solidFill>
            <a:miter lim="800000"/>
            <a:headEnd/>
            <a:tailEnd/>
          </a:ln>
          <a:effectLst/>
        </p:spPr>
        <p:txBody>
          <a:bodyPr wrap="none" anchor="ctr"/>
          <a:lstStyle/>
          <a:p>
            <a:endParaRPr lang="en-US"/>
          </a:p>
        </p:txBody>
      </p:sp>
      <p:sp>
        <p:nvSpPr>
          <p:cNvPr id="115723" name="AutoShape 11"/>
          <p:cNvSpPr>
            <a:spLocks noChangeArrowheads="1"/>
          </p:cNvSpPr>
          <p:nvPr/>
        </p:nvSpPr>
        <p:spPr bwMode="auto">
          <a:xfrm>
            <a:off x="1752600" y="1905000"/>
            <a:ext cx="2119313" cy="152400"/>
          </a:xfrm>
          <a:prstGeom prst="leftArrow">
            <a:avLst>
              <a:gd name="adj1" fmla="val 50000"/>
              <a:gd name="adj2" fmla="val 347656"/>
            </a:avLst>
          </a:prstGeom>
          <a:solidFill>
            <a:schemeClr val="tx1"/>
          </a:solidFill>
          <a:ln w="9525">
            <a:solidFill>
              <a:schemeClr val="tx1"/>
            </a:solidFill>
            <a:miter lim="800000"/>
            <a:headEnd/>
            <a:tailEnd/>
          </a:ln>
          <a:effectLst/>
        </p:spPr>
        <p:txBody>
          <a:bodyPr wrap="none" anchor="ctr"/>
          <a:lstStyle/>
          <a:p>
            <a:endParaRPr lang="en-US"/>
          </a:p>
        </p:txBody>
      </p:sp>
      <p:sp>
        <p:nvSpPr>
          <p:cNvPr id="115724" name="AutoShape 12"/>
          <p:cNvSpPr>
            <a:spLocks noChangeArrowheads="1"/>
          </p:cNvSpPr>
          <p:nvPr/>
        </p:nvSpPr>
        <p:spPr bwMode="auto">
          <a:xfrm>
            <a:off x="2133600" y="2133600"/>
            <a:ext cx="2119313" cy="152400"/>
          </a:xfrm>
          <a:prstGeom prst="leftArrow">
            <a:avLst>
              <a:gd name="adj1" fmla="val 50000"/>
              <a:gd name="adj2" fmla="val 347656"/>
            </a:avLst>
          </a:prstGeom>
          <a:solidFill>
            <a:schemeClr val="tx1"/>
          </a:solidFill>
          <a:ln w="9525">
            <a:solidFill>
              <a:schemeClr val="tx1"/>
            </a:solidFill>
            <a:miter lim="800000"/>
            <a:headEnd/>
            <a:tailEnd/>
          </a:ln>
          <a:effectLst/>
        </p:spPr>
        <p:txBody>
          <a:bodyPr wrap="none" anchor="ctr"/>
          <a:lstStyle/>
          <a:p>
            <a:endParaRPr lang="en-US"/>
          </a:p>
        </p:txBody>
      </p:sp>
      <p:sp>
        <p:nvSpPr>
          <p:cNvPr id="115725" name="Text Box 13"/>
          <p:cNvSpPr txBox="1">
            <a:spLocks noChangeArrowheads="1"/>
          </p:cNvSpPr>
          <p:nvPr/>
        </p:nvSpPr>
        <p:spPr bwMode="auto">
          <a:xfrm>
            <a:off x="7334250" y="319088"/>
            <a:ext cx="1733550" cy="366712"/>
          </a:xfrm>
          <a:prstGeom prst="rect">
            <a:avLst/>
          </a:prstGeom>
          <a:noFill/>
          <a:ln w="9525">
            <a:noFill/>
            <a:miter lim="800000"/>
            <a:headEnd/>
            <a:tailEnd/>
          </a:ln>
          <a:effectLst/>
        </p:spPr>
        <p:txBody>
          <a:bodyPr wrap="none">
            <a:spAutoFit/>
          </a:bodyPr>
          <a:lstStyle/>
          <a:p>
            <a:pPr algn="l"/>
            <a:r>
              <a:rPr lang="en-US"/>
              <a:t>GOES antenna</a:t>
            </a:r>
          </a:p>
        </p:txBody>
      </p:sp>
      <p:sp>
        <p:nvSpPr>
          <p:cNvPr id="115726" name="Text Box 14"/>
          <p:cNvSpPr txBox="1">
            <a:spLocks noChangeArrowheads="1"/>
          </p:cNvSpPr>
          <p:nvPr/>
        </p:nvSpPr>
        <p:spPr bwMode="auto">
          <a:xfrm>
            <a:off x="7146925" y="1103313"/>
            <a:ext cx="1339850" cy="366712"/>
          </a:xfrm>
          <a:prstGeom prst="rect">
            <a:avLst/>
          </a:prstGeom>
          <a:noFill/>
          <a:ln w="9525">
            <a:noFill/>
            <a:miter lim="800000"/>
            <a:headEnd/>
            <a:tailEnd/>
          </a:ln>
          <a:effectLst/>
        </p:spPr>
        <p:txBody>
          <a:bodyPr wrap="none">
            <a:spAutoFit/>
          </a:bodyPr>
          <a:lstStyle/>
          <a:p>
            <a:pPr algn="l"/>
            <a:r>
              <a:rPr lang="en-US"/>
              <a:t>Solar panel</a:t>
            </a:r>
          </a:p>
        </p:txBody>
      </p:sp>
      <p:sp>
        <p:nvSpPr>
          <p:cNvPr id="115727" name="Text Box 15"/>
          <p:cNvSpPr txBox="1">
            <a:spLocks noChangeArrowheads="1"/>
          </p:cNvSpPr>
          <p:nvPr/>
        </p:nvSpPr>
        <p:spPr bwMode="auto">
          <a:xfrm>
            <a:off x="7299325" y="1560513"/>
            <a:ext cx="1352550" cy="366712"/>
          </a:xfrm>
          <a:prstGeom prst="rect">
            <a:avLst/>
          </a:prstGeom>
          <a:noFill/>
          <a:ln w="9525">
            <a:noFill/>
            <a:miter lim="800000"/>
            <a:headEnd/>
            <a:tailEnd/>
          </a:ln>
          <a:effectLst/>
        </p:spPr>
        <p:txBody>
          <a:bodyPr wrap="none">
            <a:spAutoFit/>
          </a:bodyPr>
          <a:lstStyle/>
          <a:p>
            <a:pPr algn="l"/>
            <a:r>
              <a:rPr lang="en-US"/>
              <a:t>Rain gauge</a:t>
            </a:r>
          </a:p>
        </p:txBody>
      </p:sp>
      <p:sp>
        <p:nvSpPr>
          <p:cNvPr id="115728" name="Text Box 16"/>
          <p:cNvSpPr txBox="1">
            <a:spLocks noChangeArrowheads="1"/>
          </p:cNvSpPr>
          <p:nvPr/>
        </p:nvSpPr>
        <p:spPr bwMode="auto">
          <a:xfrm>
            <a:off x="7451725" y="2093913"/>
            <a:ext cx="958850" cy="366712"/>
          </a:xfrm>
          <a:prstGeom prst="rect">
            <a:avLst/>
          </a:prstGeom>
          <a:noFill/>
          <a:ln w="9525">
            <a:noFill/>
            <a:miter lim="800000"/>
            <a:headEnd/>
            <a:tailEnd/>
          </a:ln>
          <a:effectLst/>
        </p:spPr>
        <p:txBody>
          <a:bodyPr wrap="none">
            <a:spAutoFit/>
          </a:bodyPr>
          <a:lstStyle/>
          <a:p>
            <a:pPr algn="l"/>
            <a:r>
              <a:rPr lang="en-US"/>
              <a:t>Beacon</a:t>
            </a:r>
          </a:p>
        </p:txBody>
      </p:sp>
      <p:sp>
        <p:nvSpPr>
          <p:cNvPr id="115729" name="Text Box 17"/>
          <p:cNvSpPr txBox="1">
            <a:spLocks noChangeArrowheads="1"/>
          </p:cNvSpPr>
          <p:nvPr/>
        </p:nvSpPr>
        <p:spPr bwMode="auto">
          <a:xfrm>
            <a:off x="304800" y="242888"/>
            <a:ext cx="1492250" cy="366712"/>
          </a:xfrm>
          <a:prstGeom prst="rect">
            <a:avLst/>
          </a:prstGeom>
          <a:noFill/>
          <a:ln w="9525">
            <a:noFill/>
            <a:miter lim="800000"/>
            <a:headEnd/>
            <a:tailEnd/>
          </a:ln>
          <a:effectLst/>
        </p:spPr>
        <p:txBody>
          <a:bodyPr wrap="none">
            <a:spAutoFit/>
          </a:bodyPr>
          <a:lstStyle/>
          <a:p>
            <a:pPr algn="l"/>
            <a:r>
              <a:rPr lang="en-US">
                <a:solidFill>
                  <a:srgbClr val="FF0000"/>
                </a:solidFill>
              </a:rPr>
              <a:t>Anemometer</a:t>
            </a:r>
          </a:p>
        </p:txBody>
      </p:sp>
      <p:sp>
        <p:nvSpPr>
          <p:cNvPr id="115730" name="Text Box 18"/>
          <p:cNvSpPr txBox="1">
            <a:spLocks noChangeArrowheads="1"/>
          </p:cNvSpPr>
          <p:nvPr/>
        </p:nvSpPr>
        <p:spPr bwMode="auto">
          <a:xfrm>
            <a:off x="609600" y="1462088"/>
            <a:ext cx="1543050" cy="366712"/>
          </a:xfrm>
          <a:prstGeom prst="rect">
            <a:avLst/>
          </a:prstGeom>
          <a:noFill/>
          <a:ln w="9525">
            <a:noFill/>
            <a:miter lim="800000"/>
            <a:headEnd/>
            <a:tailEnd/>
          </a:ln>
          <a:effectLst/>
        </p:spPr>
        <p:txBody>
          <a:bodyPr wrap="none">
            <a:spAutoFit/>
          </a:bodyPr>
          <a:lstStyle/>
          <a:p>
            <a:pPr algn="l"/>
            <a:r>
              <a:rPr lang="en-US"/>
              <a:t>GPS receiver</a:t>
            </a:r>
          </a:p>
        </p:txBody>
      </p:sp>
      <p:sp>
        <p:nvSpPr>
          <p:cNvPr id="115731" name="Text Box 19"/>
          <p:cNvSpPr txBox="1">
            <a:spLocks noChangeArrowheads="1"/>
          </p:cNvSpPr>
          <p:nvPr/>
        </p:nvSpPr>
        <p:spPr bwMode="auto">
          <a:xfrm>
            <a:off x="-58738" y="1828800"/>
            <a:ext cx="1887538" cy="304800"/>
          </a:xfrm>
          <a:prstGeom prst="rect">
            <a:avLst/>
          </a:prstGeom>
          <a:noFill/>
          <a:ln w="9525">
            <a:noFill/>
            <a:miter lim="800000"/>
            <a:headEnd/>
            <a:tailEnd/>
          </a:ln>
          <a:effectLst/>
        </p:spPr>
        <p:txBody>
          <a:bodyPr wrap="none">
            <a:spAutoFit/>
          </a:bodyPr>
          <a:lstStyle/>
          <a:p>
            <a:pPr algn="l"/>
            <a:r>
              <a:rPr lang="en-US" sz="1400"/>
              <a:t>Solar radiation (short)</a:t>
            </a:r>
          </a:p>
        </p:txBody>
      </p:sp>
      <p:sp>
        <p:nvSpPr>
          <p:cNvPr id="115732" name="Rectangle 20"/>
          <p:cNvSpPr>
            <a:spLocks noChangeArrowheads="1"/>
          </p:cNvSpPr>
          <p:nvPr/>
        </p:nvSpPr>
        <p:spPr bwMode="auto">
          <a:xfrm>
            <a:off x="76200" y="2152650"/>
            <a:ext cx="1828800" cy="579438"/>
          </a:xfrm>
          <a:prstGeom prst="rect">
            <a:avLst/>
          </a:prstGeom>
          <a:noFill/>
          <a:ln w="9525">
            <a:noFill/>
            <a:miter lim="800000"/>
            <a:headEnd/>
            <a:tailEnd/>
          </a:ln>
          <a:effectLst/>
        </p:spPr>
        <p:txBody>
          <a:bodyPr>
            <a:spAutoFit/>
          </a:bodyPr>
          <a:lstStyle/>
          <a:p>
            <a:pPr algn="l"/>
            <a:r>
              <a:rPr lang="en-US" sz="1400"/>
              <a:t>Solar radiation (long wave)</a:t>
            </a:r>
            <a:r>
              <a:rPr lang="en-US"/>
              <a:t> </a:t>
            </a:r>
          </a:p>
        </p:txBody>
      </p:sp>
      <p:sp>
        <p:nvSpPr>
          <p:cNvPr id="115733" name="AutoShape 21"/>
          <p:cNvSpPr>
            <a:spLocks noChangeArrowheads="1"/>
          </p:cNvSpPr>
          <p:nvPr/>
        </p:nvSpPr>
        <p:spPr bwMode="auto">
          <a:xfrm>
            <a:off x="5105400" y="4953000"/>
            <a:ext cx="2362200" cy="152400"/>
          </a:xfrm>
          <a:prstGeom prst="rightArrow">
            <a:avLst>
              <a:gd name="adj1" fmla="val 50000"/>
              <a:gd name="adj2" fmla="val 387500"/>
            </a:avLst>
          </a:prstGeom>
          <a:solidFill>
            <a:schemeClr val="tx1"/>
          </a:solidFill>
          <a:ln w="9525">
            <a:solidFill>
              <a:schemeClr val="tx1"/>
            </a:solidFill>
            <a:miter lim="800000"/>
            <a:headEnd/>
            <a:tailEnd/>
          </a:ln>
          <a:effectLst/>
        </p:spPr>
        <p:txBody>
          <a:bodyPr wrap="none" anchor="ctr"/>
          <a:lstStyle/>
          <a:p>
            <a:endParaRPr lang="en-US"/>
          </a:p>
        </p:txBody>
      </p:sp>
      <p:sp>
        <p:nvSpPr>
          <p:cNvPr id="115734" name="AutoShape 22"/>
          <p:cNvSpPr>
            <a:spLocks noChangeArrowheads="1"/>
          </p:cNvSpPr>
          <p:nvPr/>
        </p:nvSpPr>
        <p:spPr bwMode="auto">
          <a:xfrm>
            <a:off x="4876800" y="4648200"/>
            <a:ext cx="1905000" cy="76200"/>
          </a:xfrm>
          <a:prstGeom prst="rightArrow">
            <a:avLst>
              <a:gd name="adj1" fmla="val 50000"/>
              <a:gd name="adj2" fmla="val 625000"/>
            </a:avLst>
          </a:prstGeom>
          <a:solidFill>
            <a:schemeClr val="tx1"/>
          </a:solidFill>
          <a:ln w="9525">
            <a:solidFill>
              <a:schemeClr val="tx1"/>
            </a:solidFill>
            <a:miter lim="800000"/>
            <a:headEnd/>
            <a:tailEnd/>
          </a:ln>
          <a:effectLst/>
        </p:spPr>
        <p:txBody>
          <a:bodyPr wrap="none" anchor="ctr"/>
          <a:lstStyle/>
          <a:p>
            <a:endParaRPr lang="en-US"/>
          </a:p>
        </p:txBody>
      </p:sp>
      <p:sp>
        <p:nvSpPr>
          <p:cNvPr id="115735" name="AutoShape 23"/>
          <p:cNvSpPr>
            <a:spLocks noChangeArrowheads="1"/>
          </p:cNvSpPr>
          <p:nvPr/>
        </p:nvSpPr>
        <p:spPr bwMode="auto">
          <a:xfrm rot="10220121">
            <a:off x="4191000" y="4343400"/>
            <a:ext cx="2728913" cy="152400"/>
          </a:xfrm>
          <a:prstGeom prst="leftArrow">
            <a:avLst>
              <a:gd name="adj1" fmla="val 50000"/>
              <a:gd name="adj2" fmla="val 447656"/>
            </a:avLst>
          </a:prstGeom>
          <a:solidFill>
            <a:schemeClr val="tx1"/>
          </a:solidFill>
          <a:ln w="9525">
            <a:solidFill>
              <a:schemeClr val="tx1"/>
            </a:solidFill>
            <a:miter lim="800000"/>
            <a:headEnd/>
            <a:tailEnd/>
          </a:ln>
          <a:effectLst/>
        </p:spPr>
        <p:txBody>
          <a:bodyPr wrap="none" anchor="ctr"/>
          <a:lstStyle/>
          <a:p>
            <a:endParaRPr lang="en-US"/>
          </a:p>
        </p:txBody>
      </p:sp>
      <p:sp>
        <p:nvSpPr>
          <p:cNvPr id="115736" name="AutoShape 24"/>
          <p:cNvSpPr>
            <a:spLocks noChangeArrowheads="1"/>
          </p:cNvSpPr>
          <p:nvPr/>
        </p:nvSpPr>
        <p:spPr bwMode="auto">
          <a:xfrm rot="10800000">
            <a:off x="4724400" y="5334000"/>
            <a:ext cx="2119313" cy="152400"/>
          </a:xfrm>
          <a:prstGeom prst="leftArrow">
            <a:avLst>
              <a:gd name="adj1" fmla="val 50000"/>
              <a:gd name="adj2" fmla="val 347656"/>
            </a:avLst>
          </a:prstGeom>
          <a:solidFill>
            <a:schemeClr val="tx1"/>
          </a:solidFill>
          <a:ln w="9525">
            <a:solidFill>
              <a:schemeClr val="tx1"/>
            </a:solidFill>
            <a:miter lim="800000"/>
            <a:headEnd/>
            <a:tailEnd/>
          </a:ln>
          <a:effectLst/>
        </p:spPr>
        <p:txBody>
          <a:bodyPr wrap="none" anchor="ctr"/>
          <a:lstStyle/>
          <a:p>
            <a:endParaRPr lang="en-US"/>
          </a:p>
        </p:txBody>
      </p:sp>
      <p:sp>
        <p:nvSpPr>
          <p:cNvPr id="115737" name="Text Box 25"/>
          <p:cNvSpPr txBox="1">
            <a:spLocks noChangeArrowheads="1"/>
          </p:cNvSpPr>
          <p:nvPr/>
        </p:nvSpPr>
        <p:spPr bwMode="auto">
          <a:xfrm>
            <a:off x="6877050" y="3976688"/>
            <a:ext cx="2343150" cy="366712"/>
          </a:xfrm>
          <a:prstGeom prst="rect">
            <a:avLst/>
          </a:prstGeom>
          <a:noFill/>
          <a:ln w="9525">
            <a:noFill/>
            <a:miter lim="800000"/>
            <a:headEnd/>
            <a:tailEnd/>
          </a:ln>
          <a:effectLst/>
        </p:spPr>
        <p:txBody>
          <a:bodyPr wrap="none">
            <a:spAutoFit/>
          </a:bodyPr>
          <a:lstStyle/>
          <a:p>
            <a:pPr algn="l"/>
            <a:r>
              <a:rPr lang="en-US"/>
              <a:t>Relative humidity &amp; T</a:t>
            </a:r>
          </a:p>
        </p:txBody>
      </p:sp>
      <p:sp>
        <p:nvSpPr>
          <p:cNvPr id="115738" name="Text Box 26"/>
          <p:cNvSpPr txBox="1">
            <a:spLocks noChangeArrowheads="1"/>
          </p:cNvSpPr>
          <p:nvPr/>
        </p:nvSpPr>
        <p:spPr bwMode="auto">
          <a:xfrm>
            <a:off x="6788150" y="5272088"/>
            <a:ext cx="2432050" cy="366712"/>
          </a:xfrm>
          <a:prstGeom prst="rect">
            <a:avLst/>
          </a:prstGeom>
          <a:noFill/>
          <a:ln w="9525">
            <a:noFill/>
            <a:miter lim="800000"/>
            <a:headEnd/>
            <a:tailEnd/>
          </a:ln>
          <a:effectLst/>
        </p:spPr>
        <p:txBody>
          <a:bodyPr wrap="none">
            <a:spAutoFit/>
          </a:bodyPr>
          <a:lstStyle/>
          <a:p>
            <a:pPr algn="l"/>
            <a:r>
              <a:rPr lang="en-US"/>
              <a:t>Data logger/processor</a:t>
            </a:r>
          </a:p>
        </p:txBody>
      </p:sp>
      <p:sp>
        <p:nvSpPr>
          <p:cNvPr id="115739" name="Text Box 27"/>
          <p:cNvSpPr txBox="1">
            <a:spLocks noChangeArrowheads="1"/>
          </p:cNvSpPr>
          <p:nvPr/>
        </p:nvSpPr>
        <p:spPr bwMode="auto">
          <a:xfrm>
            <a:off x="6858000" y="4495800"/>
            <a:ext cx="2241550" cy="366713"/>
          </a:xfrm>
          <a:prstGeom prst="rect">
            <a:avLst/>
          </a:prstGeom>
          <a:noFill/>
          <a:ln w="9525">
            <a:noFill/>
            <a:miter lim="800000"/>
            <a:headEnd/>
            <a:tailEnd/>
          </a:ln>
          <a:effectLst/>
        </p:spPr>
        <p:txBody>
          <a:bodyPr wrap="none">
            <a:spAutoFit/>
          </a:bodyPr>
          <a:lstStyle/>
          <a:p>
            <a:pPr algn="l"/>
            <a:r>
              <a:rPr lang="en-US"/>
              <a:t>Barometric pressure</a:t>
            </a:r>
          </a:p>
        </p:txBody>
      </p:sp>
      <p:sp>
        <p:nvSpPr>
          <p:cNvPr id="115740" name="Text Box 28"/>
          <p:cNvSpPr txBox="1">
            <a:spLocks noChangeArrowheads="1"/>
          </p:cNvSpPr>
          <p:nvPr/>
        </p:nvSpPr>
        <p:spPr bwMode="auto">
          <a:xfrm>
            <a:off x="7448550" y="4876800"/>
            <a:ext cx="1695450" cy="366713"/>
          </a:xfrm>
          <a:prstGeom prst="rect">
            <a:avLst/>
          </a:prstGeom>
          <a:noFill/>
          <a:ln w="9525">
            <a:noFill/>
            <a:miter lim="800000"/>
            <a:headEnd/>
            <a:tailEnd/>
          </a:ln>
          <a:effectLst/>
        </p:spPr>
        <p:txBody>
          <a:bodyPr wrap="none">
            <a:spAutoFit/>
          </a:bodyPr>
          <a:lstStyle/>
          <a:p>
            <a:pPr algn="l"/>
            <a:r>
              <a:rPr lang="en-US"/>
              <a:t>Radar reflector</a:t>
            </a:r>
          </a:p>
        </p:txBody>
      </p:sp>
      <p:sp>
        <p:nvSpPr>
          <p:cNvPr id="115741" name="Text Box 29"/>
          <p:cNvSpPr txBox="1">
            <a:spLocks noChangeArrowheads="1"/>
          </p:cNvSpPr>
          <p:nvPr/>
        </p:nvSpPr>
        <p:spPr bwMode="auto">
          <a:xfrm>
            <a:off x="425450" y="928688"/>
            <a:ext cx="1631950" cy="366712"/>
          </a:xfrm>
          <a:prstGeom prst="rect">
            <a:avLst/>
          </a:prstGeom>
          <a:noFill/>
          <a:ln w="9525">
            <a:noFill/>
            <a:miter lim="800000"/>
            <a:headEnd/>
            <a:tailEnd/>
          </a:ln>
          <a:effectLst/>
        </p:spPr>
        <p:txBody>
          <a:bodyPr wrap="none">
            <a:spAutoFit/>
          </a:bodyPr>
          <a:lstStyle/>
          <a:p>
            <a:pPr algn="l"/>
            <a:r>
              <a:rPr lang="en-US">
                <a:solidFill>
                  <a:srgbClr val="FF0000"/>
                </a:solidFill>
              </a:rPr>
              <a:t>ADCP</a:t>
            </a:r>
            <a:r>
              <a:rPr lang="en-US"/>
              <a:t> </a:t>
            </a:r>
            <a:r>
              <a:rPr lang="en-US">
                <a:solidFill>
                  <a:srgbClr val="FF0000"/>
                </a:solidFill>
              </a:rPr>
              <a:t>module</a:t>
            </a:r>
          </a:p>
        </p:txBody>
      </p:sp>
      <p:pic>
        <p:nvPicPr>
          <p:cNvPr id="115742" name="Picture 30" descr="COMPS buoy5 GoM"/>
          <p:cNvPicPr>
            <a:picLocks noChangeAspect="1" noChangeArrowheads="1"/>
          </p:cNvPicPr>
          <p:nvPr/>
        </p:nvPicPr>
        <p:blipFill>
          <a:blip r:embed="rId5" cstate="print"/>
          <a:srcRect/>
          <a:stretch>
            <a:fillRect/>
          </a:stretch>
        </p:blipFill>
        <p:spPr bwMode="auto">
          <a:xfrm>
            <a:off x="152400" y="3541713"/>
            <a:ext cx="2152650" cy="3240087"/>
          </a:xfrm>
          <a:prstGeom prst="rect">
            <a:avLst/>
          </a:prstGeom>
          <a:noFill/>
        </p:spPr>
      </p:pic>
      <p:sp>
        <p:nvSpPr>
          <p:cNvPr id="115743" name="Text Box 31"/>
          <p:cNvSpPr txBox="1">
            <a:spLocks noChangeArrowheads="1"/>
          </p:cNvSpPr>
          <p:nvPr/>
        </p:nvSpPr>
        <p:spPr bwMode="auto">
          <a:xfrm>
            <a:off x="177800" y="3443288"/>
            <a:ext cx="1943100" cy="366712"/>
          </a:xfrm>
          <a:prstGeom prst="rect">
            <a:avLst/>
          </a:prstGeom>
          <a:noFill/>
          <a:ln w="9525" algn="ctr">
            <a:noFill/>
            <a:miter lim="800000"/>
            <a:headEnd/>
            <a:tailEnd/>
          </a:ln>
          <a:effectLst/>
        </p:spPr>
        <p:txBody>
          <a:bodyPr wrap="none">
            <a:spAutoFit/>
          </a:bodyPr>
          <a:lstStyle/>
          <a:p>
            <a:r>
              <a:rPr lang="en-US" b="1"/>
              <a:t>Buoy = Platform</a:t>
            </a:r>
          </a:p>
        </p:txBody>
      </p:sp>
      <p:sp>
        <p:nvSpPr>
          <p:cNvPr id="115744" name="Text Box 32"/>
          <p:cNvSpPr txBox="1">
            <a:spLocks noChangeArrowheads="1"/>
          </p:cNvSpPr>
          <p:nvPr/>
        </p:nvSpPr>
        <p:spPr bwMode="auto">
          <a:xfrm>
            <a:off x="6858000" y="5867400"/>
            <a:ext cx="1441450" cy="366713"/>
          </a:xfrm>
          <a:prstGeom prst="rect">
            <a:avLst/>
          </a:prstGeom>
          <a:noFill/>
          <a:ln w="9525" algn="ctr">
            <a:noFill/>
            <a:miter lim="800000"/>
            <a:headEnd/>
            <a:tailEnd/>
          </a:ln>
          <a:effectLst/>
        </p:spPr>
        <p:txBody>
          <a:bodyPr wrap="none">
            <a:spAutoFit/>
          </a:bodyPr>
          <a:lstStyle/>
          <a:p>
            <a:r>
              <a:rPr lang="en-US">
                <a:solidFill>
                  <a:srgbClr val="FF0000"/>
                </a:solidFill>
              </a:rPr>
              <a:t>BreveBuster</a:t>
            </a:r>
          </a:p>
        </p:txBody>
      </p:sp>
      <p:sp>
        <p:nvSpPr>
          <p:cNvPr id="115746" name="AutoShape 34"/>
          <p:cNvSpPr>
            <a:spLocks noChangeArrowheads="1"/>
          </p:cNvSpPr>
          <p:nvPr/>
        </p:nvSpPr>
        <p:spPr bwMode="auto">
          <a:xfrm rot="10800000">
            <a:off x="4191000" y="6019800"/>
            <a:ext cx="2590800" cy="533400"/>
          </a:xfrm>
          <a:custGeom>
            <a:avLst/>
            <a:gdLst>
              <a:gd name="G0" fmla="+- 14198 0 0"/>
              <a:gd name="G1" fmla="+- 18514 0 0"/>
              <a:gd name="G2" fmla="+- 7200 0 0"/>
              <a:gd name="G3" fmla="*/ 14198 1 2"/>
              <a:gd name="G4" fmla="+- G3 10800 0"/>
              <a:gd name="G5" fmla="+- 21600 14198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7899 w 21600"/>
              <a:gd name="T1" fmla="*/ 0 h 21600"/>
              <a:gd name="T2" fmla="*/ 14198 w 21600"/>
              <a:gd name="T3" fmla="*/ 7200 h 21600"/>
              <a:gd name="T4" fmla="*/ 0 w 21600"/>
              <a:gd name="T5" fmla="*/ 20882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899" y="0"/>
                </a:moveTo>
                <a:lnTo>
                  <a:pt x="14198" y="7200"/>
                </a:lnTo>
                <a:lnTo>
                  <a:pt x="17284" y="7200"/>
                </a:lnTo>
                <a:lnTo>
                  <a:pt x="17284" y="20165"/>
                </a:lnTo>
                <a:lnTo>
                  <a:pt x="0" y="20165"/>
                </a:lnTo>
                <a:lnTo>
                  <a:pt x="0" y="21600"/>
                </a:lnTo>
                <a:lnTo>
                  <a:pt x="18514" y="21600"/>
                </a:lnTo>
                <a:lnTo>
                  <a:pt x="18514" y="7200"/>
                </a:lnTo>
                <a:lnTo>
                  <a:pt x="21600" y="7200"/>
                </a:lnTo>
                <a:close/>
              </a:path>
            </a:pathLst>
          </a:custGeom>
          <a:solidFill>
            <a:srgbClr val="FF0000"/>
          </a:solidFill>
          <a:ln w="9525" algn="ctr">
            <a:solidFill>
              <a:schemeClr val="tx1"/>
            </a:solidFill>
            <a:miter lim="800000"/>
            <a:headEnd/>
            <a:tailEnd/>
          </a:ln>
          <a:effectLst/>
        </p:spPr>
        <p:txBody>
          <a:bodyPr wrap="none" anchor="ctr"/>
          <a:lstStyle/>
          <a:p>
            <a:endParaRPr lang="en-US"/>
          </a:p>
        </p:txBody>
      </p:sp>
      <p:sp>
        <p:nvSpPr>
          <p:cNvPr id="115747" name="Text Box 35"/>
          <p:cNvSpPr txBox="1">
            <a:spLocks noChangeArrowheads="1"/>
          </p:cNvSpPr>
          <p:nvPr/>
        </p:nvSpPr>
        <p:spPr bwMode="auto">
          <a:xfrm>
            <a:off x="7105650" y="6338888"/>
            <a:ext cx="1428750" cy="366712"/>
          </a:xfrm>
          <a:prstGeom prst="rect">
            <a:avLst/>
          </a:prstGeom>
          <a:noFill/>
          <a:ln w="9525" algn="ctr">
            <a:noFill/>
            <a:miter lim="800000"/>
            <a:headEnd/>
            <a:tailEnd/>
          </a:ln>
          <a:effectLst/>
        </p:spPr>
        <p:txBody>
          <a:bodyPr wrap="none">
            <a:spAutoFit/>
          </a:bodyPr>
          <a:lstStyle/>
          <a:p>
            <a:r>
              <a:rPr lang="en-US">
                <a:solidFill>
                  <a:srgbClr val="FF0000"/>
                </a:solidFill>
              </a:rPr>
              <a:t>[SENSORS</a:t>
            </a:r>
            <a:r>
              <a:rPr lang="en-US"/>
              <a:t>]</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2256</TotalTime>
  <Words>1613</Words>
  <Application>Microsoft Office PowerPoint</Application>
  <PresentationFormat>On-screen Show (4:3)</PresentationFormat>
  <Paragraphs>285</Paragraphs>
  <Slides>25</Slides>
  <Notes>11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Flow</vt:lpstr>
      <vt:lpstr>Slide 1</vt:lpstr>
      <vt:lpstr>Slide 2</vt:lpstr>
      <vt:lpstr>The Big Picture</vt:lpstr>
      <vt:lpstr>Slide 4</vt:lpstr>
      <vt:lpstr>Integration of Existing Sub-systems</vt:lpstr>
      <vt:lpstr>Slide 6</vt:lpstr>
      <vt:lpstr>What ocean conditions can be monitored?</vt:lpstr>
      <vt:lpstr>How do scientists observe the oceans?</vt:lpstr>
      <vt:lpstr>Slide 9</vt:lpstr>
      <vt:lpstr>Slide 10</vt:lpstr>
      <vt:lpstr>Value to Society</vt:lpstr>
      <vt:lpstr>GCOOS GPS Workshops</vt:lpstr>
      <vt:lpstr>The Scientific Process</vt:lpstr>
      <vt:lpstr>Slide 14</vt:lpstr>
      <vt:lpstr>Slide 15</vt:lpstr>
      <vt:lpstr>Slide 16</vt:lpstr>
      <vt:lpstr>Slide 17</vt:lpstr>
      <vt:lpstr>Slide 18</vt:lpstr>
      <vt:lpstr>Slide 19</vt:lpstr>
      <vt:lpstr>Slide 20</vt:lpstr>
      <vt:lpstr>The Future – Coupling Forecast Model Output with Visualization</vt:lpstr>
      <vt:lpstr>Slide 22</vt:lpstr>
      <vt:lpstr>Hurricane Bingo </vt:lpstr>
      <vt:lpstr>QUESTIONS?   </vt:lpstr>
      <vt:lpstr>Slide 25</vt:lpstr>
    </vt:vector>
  </TitlesOfParts>
  <Company>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U.S. Integrated Ocean Observing System</dc:title>
  <dc:creator>User</dc:creator>
  <cp:lastModifiedBy>User</cp:lastModifiedBy>
  <cp:revision>176</cp:revision>
  <dcterms:created xsi:type="dcterms:W3CDTF">2010-07-08T14:01:51Z</dcterms:created>
  <dcterms:modified xsi:type="dcterms:W3CDTF">2010-10-25T00:35:40Z</dcterms:modified>
</cp:coreProperties>
</file>